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Default Extension="tiff" ContentType="image/tiff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036" r:id="rId1"/>
  </p:sldMasterIdLst>
  <p:sldIdLst>
    <p:sldId id="256" r:id="rId2"/>
    <p:sldId id="300" r:id="rId3"/>
    <p:sldId id="301" r:id="rId4"/>
    <p:sldId id="302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03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35" r:id="rId26"/>
    <p:sldId id="325" r:id="rId27"/>
    <p:sldId id="326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349" r:id="rId42"/>
    <p:sldId id="350" r:id="rId43"/>
    <p:sldId id="351" r:id="rId44"/>
    <p:sldId id="352" r:id="rId45"/>
    <p:sldId id="264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B891"/>
    <a:srgbClr val="9DCDF5"/>
    <a:srgbClr val="297ADB"/>
    <a:srgbClr val="080808"/>
    <a:srgbClr val="2BE993"/>
    <a:srgbClr val="7CF4AA"/>
    <a:srgbClr val="1D8CE7"/>
    <a:srgbClr val="3EEA8C"/>
    <a:srgbClr val="137991"/>
    <a:srgbClr val="009BD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DP%20Novi%20Sad-godisnje-20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DP%20Novi%20Sad-godisnje-202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DP%20Beograd-godisnje-2021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Karakterisitcni%20K-P\BG\KP3%20!%20JARI&#262;%20SVETLANA_EDB_25978070_743400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Karakterisitcni%20K-P\BG\KP3%20!%20JARI&#262;%20SVETLANA_EDB_25978070_743400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Karakterisitcni%20K-P\KG\KP11%20Svetlana%20Zubanovi&#263;_potro&#353;nja%20i%20proizvodnja_avg_2022%20-%20jun_2023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Karakterisitcni%20K-P\KG\KP11%20Svetlana%20Zubanovi&#263;_potro&#353;nja%20i%20proizvodnja_avg_2022%20-%20jun_2023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Karakterisitcni%20K-P\BG\KP4%20!%20DAV&#268;EVSKA%20%20IVANA_EDB_25793500_BR._40005904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ran\Dropbox\PROJEKTI\GIZ\Studija\Poglavlje%201\Karakterisitcni%20K-P\NS\KP7%20MARI&#268;I&#262;%20DRAGANA_proizvodnja-potro&#353;nja_jun%202022-april2023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goran\Downloads\&#1056;&#1077;&#1075;&#1080;&#1089;&#1090;&#1072;&#1088;%20&#1082;&#1091;&#1087;&#1072;&#1094;&#1072;-&#1087;&#1088;&#1086;&#1080;&#1079;&#1074;&#1086;&#1106;&#1072;&#1095;&#1072;_statistika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l">
              <a:defRPr/>
            </a:pPr>
            <a:r>
              <a:rPr lang="sr-Cyrl-RS"/>
              <a:t>ДП Нови Сад</a:t>
            </a:r>
            <a:endParaRPr lang="en-US"/>
          </a:p>
          <a:p>
            <a:pPr algn="l">
              <a:defRPr/>
            </a:pPr>
            <a:r>
              <a:rPr lang="sr-Cyrl-RS"/>
              <a:t>Удео у укупном броју домаћинстава </a:t>
            </a:r>
            <a:r>
              <a:rPr lang="en-US"/>
              <a:t>[%]</a:t>
            </a:r>
          </a:p>
        </c:rich>
      </c:tx>
      <c:layout>
        <c:manualLayout>
          <c:xMode val="edge"/>
          <c:yMode val="edge"/>
          <c:x val="1.7270833333333554E-3"/>
          <c:y val="0"/>
        </c:manualLayout>
      </c:layout>
    </c:title>
    <c:plotArea>
      <c:layout>
        <c:manualLayout>
          <c:layoutTarget val="inner"/>
          <c:xMode val="edge"/>
          <c:yMode val="edge"/>
          <c:x val="3.4899305555556107E-2"/>
          <c:y val="0.20484753713838941"/>
          <c:w val="0.91659374999999343"/>
          <c:h val="0.55618240451420287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92D050"/>
            </a:solidFill>
          </c:spPr>
          <c:dLbls>
            <c:dLblPos val="ctr"/>
            <c:showVal val="1"/>
          </c:dLbls>
          <c:cat>
            <c:numRef>
              <c:f>Sheet1!$N$4:$N$18</c:f>
              <c:numCache>
                <c:formatCode>0.0</c:formatCode>
                <c:ptCount val="15"/>
                <c:pt idx="0">
                  <c:v>0</c:v>
                </c:pt>
                <c:pt idx="1">
                  <c:v>0.37799101680272235</c:v>
                </c:pt>
                <c:pt idx="2">
                  <c:v>1.8070826379416405</c:v>
                </c:pt>
                <c:pt idx="3">
                  <c:v>3.0294729782065275</c:v>
                </c:pt>
                <c:pt idx="4">
                  <c:v>4.2600753542447274</c:v>
                </c:pt>
                <c:pt idx="5">
                  <c:v>5.5312891045687254</c:v>
                </c:pt>
                <c:pt idx="6">
                  <c:v>6.7521895720858671</c:v>
                </c:pt>
                <c:pt idx="7">
                  <c:v>8.252675703189805</c:v>
                </c:pt>
                <c:pt idx="8">
                  <c:v>9.7509245025892728</c:v>
                </c:pt>
                <c:pt idx="9">
                  <c:v>11.250990670352451</c:v>
                </c:pt>
                <c:pt idx="10">
                  <c:v>12.750591720017068</c:v>
                </c:pt>
                <c:pt idx="11">
                  <c:v>14.257465058479532</c:v>
                </c:pt>
                <c:pt idx="12">
                  <c:v>16.879469526517493</c:v>
                </c:pt>
                <c:pt idx="13">
                  <c:v>23.356847003824903</c:v>
                </c:pt>
                <c:pt idx="14">
                  <c:v>41.796027950310545</c:v>
                </c:pt>
              </c:numCache>
            </c:numRef>
          </c:cat>
          <c:val>
            <c:numRef>
              <c:f>Sheet1!$M$4:$M$18</c:f>
              <c:numCache>
                <c:formatCode>0</c:formatCode>
                <c:ptCount val="15"/>
                <c:pt idx="0">
                  <c:v>4.9716537101172475</c:v>
                </c:pt>
                <c:pt idx="1">
                  <c:v>13.060247955198584</c:v>
                </c:pt>
                <c:pt idx="2">
                  <c:v>17.219162184068971</c:v>
                </c:pt>
                <c:pt idx="3">
                  <c:v>13.08074202343232</c:v>
                </c:pt>
                <c:pt idx="4">
                  <c:v>17.607743534006289</c:v>
                </c:pt>
                <c:pt idx="5">
                  <c:v>8.873355869132709</c:v>
                </c:pt>
                <c:pt idx="6">
                  <c:v>9.5328503794856747</c:v>
                </c:pt>
                <c:pt idx="7">
                  <c:v>6.1072323336526413</c:v>
                </c:pt>
                <c:pt idx="8">
                  <c:v>3.8018799277871933</c:v>
                </c:pt>
                <c:pt idx="9">
                  <c:v>2.3324091813425567</c:v>
                </c:pt>
                <c:pt idx="10">
                  <c:v>1.3488090413381475</c:v>
                </c:pt>
                <c:pt idx="11">
                  <c:v>0.78752486920639597</c:v>
                </c:pt>
                <c:pt idx="12">
                  <c:v>0.93132875248692071</c:v>
                </c:pt>
                <c:pt idx="13">
                  <c:v>0.27091316041559205</c:v>
                </c:pt>
                <c:pt idx="14">
                  <c:v>7.4147078328789334E-2</c:v>
                </c:pt>
              </c:numCache>
            </c:numRef>
          </c:val>
        </c:ser>
        <c:dLbls>
          <c:showVal val="1"/>
        </c:dLbls>
        <c:gapWidth val="40"/>
        <c:axId val="146736640"/>
        <c:axId val="146738560"/>
      </c:barChart>
      <c:catAx>
        <c:axId val="1467366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r-Cyrl-RS"/>
                  <a:t>Просечна годишња потрошња </a:t>
                </a:r>
                <a:r>
                  <a:rPr lang="en-US"/>
                  <a:t>[MWh/m.m.]</a:t>
                </a:r>
              </a:p>
            </c:rich>
          </c:tx>
          <c:layout>
            <c:manualLayout>
              <c:xMode val="edge"/>
              <c:yMode val="edge"/>
              <c:x val="0.20005451388888887"/>
              <c:y val="0.90116277452079718"/>
            </c:manualLayout>
          </c:layout>
        </c:title>
        <c:numFmt formatCode="0.0" sourceLinked="1"/>
        <c:tickLblPos val="nextTo"/>
        <c:crossAx val="146738560"/>
        <c:crosses val="autoZero"/>
        <c:auto val="1"/>
        <c:lblAlgn val="ctr"/>
        <c:lblOffset val="100"/>
      </c:catAx>
      <c:valAx>
        <c:axId val="146738560"/>
        <c:scaling>
          <c:orientation val="minMax"/>
        </c:scaling>
        <c:delete val="1"/>
        <c:axPos val="l"/>
        <c:majorGridlines/>
        <c:numFmt formatCode="0" sourceLinked="1"/>
        <c:tickLblPos val="none"/>
        <c:crossAx val="146736640"/>
        <c:crosses val="autoZero"/>
        <c:crossBetween val="between"/>
      </c:valAx>
    </c:plotArea>
    <c:plotVisOnly val="1"/>
  </c:chart>
  <c:spPr>
    <a:solidFill>
      <a:schemeClr val="bg1"/>
    </a:solidFill>
    <a:ln w="19050"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aseline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l">
              <a:defRPr/>
            </a:pPr>
            <a:r>
              <a:rPr lang="sr-Cyrl-RS" dirty="0"/>
              <a:t>ДП Нови Сад</a:t>
            </a:r>
            <a:endParaRPr lang="en-US" dirty="0"/>
          </a:p>
          <a:p>
            <a:pPr algn="l">
              <a:defRPr/>
            </a:pPr>
            <a:r>
              <a:rPr lang="sr-Cyrl-RS" dirty="0" smtClean="0"/>
              <a:t>Кумулативни </a:t>
            </a:r>
            <a:r>
              <a:rPr lang="sr-Cyrl-RS" dirty="0"/>
              <a:t>удео у укупном броју дом. </a:t>
            </a:r>
            <a:r>
              <a:rPr lang="en-US" dirty="0"/>
              <a:t>[%]</a:t>
            </a:r>
          </a:p>
        </c:rich>
      </c:tx>
      <c:layout>
        <c:manualLayout>
          <c:xMode val="edge"/>
          <c:yMode val="edge"/>
          <c:x val="2.9374999999999356E-4"/>
          <c:y val="0"/>
        </c:manualLayout>
      </c:layout>
    </c:title>
    <c:plotArea>
      <c:layout>
        <c:manualLayout>
          <c:layoutTarget val="inner"/>
          <c:xMode val="edge"/>
          <c:yMode val="edge"/>
          <c:x val="0.10803437500000022"/>
          <c:y val="0.19778018302777794"/>
          <c:w val="0.84345868055555562"/>
          <c:h val="0.5681256764765751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70C0"/>
            </a:solidFill>
          </c:spPr>
          <c:cat>
            <c:strRef>
              <c:f>Sheet1!$P$8:$P$21</c:f>
              <c:strCache>
                <c:ptCount val="14"/>
                <c:pt idx="0">
                  <c:v>1</c:v>
                </c:pt>
                <c:pt idx="1">
                  <c:v>2,5</c:v>
                </c:pt>
                <c:pt idx="2">
                  <c:v>3,5</c:v>
                </c:pt>
                <c:pt idx="3">
                  <c:v>5</c:v>
                </c:pt>
                <c:pt idx="4">
                  <c:v>6</c:v>
                </c:pt>
                <c:pt idx="5">
                  <c:v>7,5</c:v>
                </c:pt>
                <c:pt idx="6">
                  <c:v>9</c:v>
                </c:pt>
                <c:pt idx="7">
                  <c:v>10,5</c:v>
                </c:pt>
                <c:pt idx="8">
                  <c:v>12</c:v>
                </c:pt>
                <c:pt idx="9">
                  <c:v>13,5</c:v>
                </c:pt>
                <c:pt idx="10">
                  <c:v>15</c:v>
                </c:pt>
                <c:pt idx="11">
                  <c:v>20</c:v>
                </c:pt>
                <c:pt idx="12">
                  <c:v>30</c:v>
                </c:pt>
                <c:pt idx="13">
                  <c:v>&gt;30</c:v>
                </c:pt>
              </c:strCache>
            </c:strRef>
          </c:cat>
          <c:val>
            <c:numRef>
              <c:f>Sheet1!$Q$8:$Q$21</c:f>
              <c:numCache>
                <c:formatCode>0</c:formatCode>
                <c:ptCount val="14"/>
                <c:pt idx="0">
                  <c:v>18.031901665315935</c:v>
                </c:pt>
                <c:pt idx="1">
                  <c:v>35.251063849384714</c:v>
                </c:pt>
                <c:pt idx="2">
                  <c:v>48.331805872816894</c:v>
                </c:pt>
                <c:pt idx="3">
                  <c:v>65.939549406823375</c:v>
                </c:pt>
                <c:pt idx="4">
                  <c:v>74.812905275956084</c:v>
                </c:pt>
                <c:pt idx="5">
                  <c:v>84.345755655441749</c:v>
                </c:pt>
                <c:pt idx="6">
                  <c:v>90.452987989094382</c:v>
                </c:pt>
                <c:pt idx="7">
                  <c:v>94.254867916880485</c:v>
                </c:pt>
                <c:pt idx="8">
                  <c:v>96.587277098224149</c:v>
                </c:pt>
                <c:pt idx="9">
                  <c:v>97.936086139562278</c:v>
                </c:pt>
                <c:pt idx="10">
                  <c:v>98.7236110087687</c:v>
                </c:pt>
                <c:pt idx="11">
                  <c:v>99.654939761255633</c:v>
                </c:pt>
                <c:pt idx="12">
                  <c:v>99.925852921671208</c:v>
                </c:pt>
                <c:pt idx="13" formatCode="0.0">
                  <c:v>100</c:v>
                </c:pt>
              </c:numCache>
            </c:numRef>
          </c:val>
        </c:ser>
        <c:gapWidth val="40"/>
        <c:axId val="136788608"/>
        <c:axId val="136827648"/>
      </c:barChart>
      <c:catAx>
        <c:axId val="1367886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r-Cyrl-RS"/>
                  <a:t>Годишња потрошња </a:t>
                </a:r>
                <a:r>
                  <a:rPr lang="en-US"/>
                  <a:t>[MWh/m.m.]</a:t>
                </a:r>
              </a:p>
            </c:rich>
          </c:tx>
          <c:layout>
            <c:manualLayout>
              <c:xMode val="edge"/>
              <c:yMode val="edge"/>
              <c:x val="0.27874027777777782"/>
              <c:y val="0.90116277452079718"/>
            </c:manualLayout>
          </c:layout>
        </c:title>
        <c:tickLblPos val="nextTo"/>
        <c:crossAx val="136827648"/>
        <c:crosses val="autoZero"/>
        <c:auto val="1"/>
        <c:lblAlgn val="ctr"/>
        <c:lblOffset val="100"/>
      </c:catAx>
      <c:valAx>
        <c:axId val="136827648"/>
        <c:scaling>
          <c:orientation val="minMax"/>
          <c:max val="100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numFmt formatCode="0" sourceLinked="1"/>
        <c:tickLblPos val="nextTo"/>
        <c:crossAx val="136788608"/>
        <c:crosses val="autoZero"/>
        <c:crossBetween val="between"/>
      </c:valAx>
      <c:spPr>
        <a:ln>
          <a:solidFill>
            <a:srgbClr val="080808"/>
          </a:solidFill>
        </a:ln>
      </c:spPr>
    </c:plotArea>
    <c:plotVisOnly val="1"/>
  </c:chart>
  <c:spPr>
    <a:solidFill>
      <a:schemeClr val="bg1"/>
    </a:solidFill>
    <a:ln w="19050"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l">
              <a:defRPr/>
            </a:pPr>
            <a:r>
              <a:rPr lang="sr-Cyrl-RS" dirty="0"/>
              <a:t>ДП </a:t>
            </a:r>
            <a:r>
              <a:rPr lang="sr-Cyrl-RS" dirty="0" smtClean="0"/>
              <a:t>Нови Сад</a:t>
            </a:r>
            <a:endParaRPr lang="en-US" dirty="0"/>
          </a:p>
          <a:p>
            <a:pPr algn="l">
              <a:defRPr/>
            </a:pPr>
            <a:r>
              <a:rPr lang="sr-Cyrl-RS" dirty="0"/>
              <a:t>Удео у укупном броју домаћинстава</a:t>
            </a:r>
            <a:endParaRPr lang="en-US" dirty="0"/>
          </a:p>
        </c:rich>
      </c:tx>
      <c:layout>
        <c:manualLayout>
          <c:xMode val="edge"/>
          <c:yMode val="edge"/>
          <c:x val="1.4016790947489332E-3"/>
          <c:y val="0"/>
        </c:manualLayout>
      </c:layout>
    </c:title>
    <c:plotArea>
      <c:layout>
        <c:manualLayout>
          <c:layoutTarget val="inner"/>
          <c:xMode val="edge"/>
          <c:yMode val="edge"/>
          <c:x val="0.12790982253046343"/>
          <c:y val="0.19329805996472674"/>
          <c:w val="0.82352505605673465"/>
          <c:h val="0.51849574358760708"/>
        </c:manualLayout>
      </c:layout>
      <c:barChart>
        <c:barDir val="col"/>
        <c:grouping val="percentStacked"/>
        <c:ser>
          <c:idx val="0"/>
          <c:order val="0"/>
          <c:tx>
            <c:strRef>
              <c:f>Sheet1!$S$7</c:f>
              <c:strCache>
                <c:ptCount val="1"/>
                <c:pt idx="0">
                  <c:v>довољно енергије</c:v>
                </c:pt>
              </c:strCache>
            </c:strRef>
          </c:tx>
          <c:spPr>
            <a:solidFill>
              <a:srgbClr val="0070C0"/>
            </a:solidFill>
          </c:spPr>
          <c:cat>
            <c:numRef>
              <c:f>Sheet1!$R$8:$R$20</c:f>
              <c:numCache>
                <c:formatCode>0.0</c:formatCode>
                <c:ptCount val="13"/>
                <c:pt idx="0">
                  <c:v>0.76923076923076916</c:v>
                </c:pt>
                <c:pt idx="1">
                  <c:v>1.9230769230769262</c:v>
                </c:pt>
                <c:pt idx="2">
                  <c:v>2.6923076923076952</c:v>
                </c:pt>
                <c:pt idx="3">
                  <c:v>3.8461538461538427</c:v>
                </c:pt>
                <c:pt idx="4">
                  <c:v>4.615384615384615</c:v>
                </c:pt>
                <c:pt idx="5">
                  <c:v>5.7692307692307692</c:v>
                </c:pt>
                <c:pt idx="6">
                  <c:v>6.9230769230769225</c:v>
                </c:pt>
                <c:pt idx="7">
                  <c:v>8.0769230769230749</c:v>
                </c:pt>
                <c:pt idx="8">
                  <c:v>9.2307692307692548</c:v>
                </c:pt>
                <c:pt idx="9">
                  <c:v>10.384615384615385</c:v>
                </c:pt>
                <c:pt idx="10">
                  <c:v>11.538461538461538</c:v>
                </c:pt>
                <c:pt idx="11">
                  <c:v>15.384615384615383</c:v>
                </c:pt>
                <c:pt idx="12">
                  <c:v>23.076923076923016</c:v>
                </c:pt>
              </c:numCache>
            </c:numRef>
          </c:cat>
          <c:val>
            <c:numRef>
              <c:f>Sheet1!$S$8:$S$20</c:f>
              <c:numCache>
                <c:formatCode>0.0</c:formatCode>
                <c:ptCount val="13"/>
                <c:pt idx="0">
                  <c:v>13.312647826792512</c:v>
                </c:pt>
                <c:pt idx="1">
                  <c:v>30.086839788948826</c:v>
                </c:pt>
                <c:pt idx="2">
                  <c:v>43.876344271081756</c:v>
                </c:pt>
                <c:pt idx="3">
                  <c:v>62.538416526113409</c:v>
                </c:pt>
                <c:pt idx="4">
                  <c:v>72.020352768202685</c:v>
                </c:pt>
                <c:pt idx="5">
                  <c:v>82.008034893269397</c:v>
                </c:pt>
                <c:pt idx="6">
                  <c:v>88.496432487719034</c:v>
                </c:pt>
                <c:pt idx="7">
                  <c:v>92.768718990180119</c:v>
                </c:pt>
                <c:pt idx="8">
                  <c:v>95.512703884187403</c:v>
                </c:pt>
                <c:pt idx="9">
                  <c:v>97.202908100293385</c:v>
                </c:pt>
                <c:pt idx="10">
                  <c:v>98.23849471142735</c:v>
                </c:pt>
                <c:pt idx="11">
                  <c:v>99.48417362057036</c:v>
                </c:pt>
                <c:pt idx="12">
                  <c:v>99.875714854717742</c:v>
                </c:pt>
              </c:numCache>
            </c:numRef>
          </c:val>
        </c:ser>
        <c:ser>
          <c:idx val="1"/>
          <c:order val="1"/>
          <c:tx>
            <c:strRef>
              <c:f>Sheet1!$T$7</c:f>
              <c:strCache>
                <c:ptCount val="1"/>
                <c:pt idx="0">
                  <c:v>мањак енергије</c:v>
                </c:pt>
              </c:strCache>
            </c:strRef>
          </c:tx>
          <c:spPr>
            <a:solidFill>
              <a:srgbClr val="C00000"/>
            </a:solidFill>
          </c:spPr>
          <c:cat>
            <c:numRef>
              <c:f>Sheet1!$R$8:$R$20</c:f>
              <c:numCache>
                <c:formatCode>0.0</c:formatCode>
                <c:ptCount val="13"/>
                <c:pt idx="0">
                  <c:v>0.76923076923076916</c:v>
                </c:pt>
                <c:pt idx="1">
                  <c:v>1.9230769230769262</c:v>
                </c:pt>
                <c:pt idx="2">
                  <c:v>2.6923076923076952</c:v>
                </c:pt>
                <c:pt idx="3">
                  <c:v>3.8461538461538427</c:v>
                </c:pt>
                <c:pt idx="4">
                  <c:v>4.615384615384615</c:v>
                </c:pt>
                <c:pt idx="5">
                  <c:v>5.7692307692307692</c:v>
                </c:pt>
                <c:pt idx="6">
                  <c:v>6.9230769230769225</c:v>
                </c:pt>
                <c:pt idx="7">
                  <c:v>8.0769230769230749</c:v>
                </c:pt>
                <c:pt idx="8">
                  <c:v>9.2307692307692548</c:v>
                </c:pt>
                <c:pt idx="9">
                  <c:v>10.384615384615385</c:v>
                </c:pt>
                <c:pt idx="10">
                  <c:v>11.538461538461538</c:v>
                </c:pt>
                <c:pt idx="11">
                  <c:v>15.384615384615383</c:v>
                </c:pt>
                <c:pt idx="12">
                  <c:v>23.076923076923016</c:v>
                </c:pt>
              </c:numCache>
            </c:numRef>
          </c:cat>
          <c:val>
            <c:numRef>
              <c:f>Sheet1!$T$8:$T$20</c:f>
              <c:numCache>
                <c:formatCode>0.0</c:formatCode>
                <c:ptCount val="13"/>
                <c:pt idx="0">
                  <c:v>86.687352173207458</c:v>
                </c:pt>
                <c:pt idx="1">
                  <c:v>69.913160211051192</c:v>
                </c:pt>
                <c:pt idx="2">
                  <c:v>56.123655728918344</c:v>
                </c:pt>
                <c:pt idx="3">
                  <c:v>37.461583473886385</c:v>
                </c:pt>
                <c:pt idx="4">
                  <c:v>27.979647231797202</c:v>
                </c:pt>
                <c:pt idx="5">
                  <c:v>17.99196510673033</c:v>
                </c:pt>
                <c:pt idx="6">
                  <c:v>11.503567512281014</c:v>
                </c:pt>
                <c:pt idx="7">
                  <c:v>7.2312810098198819</c:v>
                </c:pt>
                <c:pt idx="8">
                  <c:v>4.4872961158126206</c:v>
                </c:pt>
                <c:pt idx="9">
                  <c:v>2.797091899706424</c:v>
                </c:pt>
                <c:pt idx="10">
                  <c:v>1.7615052885726328</c:v>
                </c:pt>
                <c:pt idx="11">
                  <c:v>0.51582637942986753</c:v>
                </c:pt>
                <c:pt idx="12">
                  <c:v>0.12428514528205929</c:v>
                </c:pt>
              </c:numCache>
            </c:numRef>
          </c:val>
        </c:ser>
        <c:gapWidth val="40"/>
        <c:overlap val="100"/>
        <c:axId val="161112832"/>
        <c:axId val="161114752"/>
      </c:barChart>
      <c:catAx>
        <c:axId val="1611128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r-Cyrl-RS"/>
                  <a:t>Инсталисана снага </a:t>
                </a:r>
                <a:r>
                  <a:rPr lang="sr-Latn-RS"/>
                  <a:t>PV </a:t>
                </a:r>
                <a:r>
                  <a:rPr lang="sr-Cyrl-RS"/>
                  <a:t>електране купаца-произвођача који су домаћинства </a:t>
                </a:r>
                <a:r>
                  <a:rPr lang="en-US"/>
                  <a:t>[kW]</a:t>
                </a:r>
              </a:p>
            </c:rich>
          </c:tx>
          <c:layout>
            <c:manualLayout>
              <c:xMode val="edge"/>
              <c:yMode val="edge"/>
              <c:x val="0.19913159861639823"/>
              <c:y val="0.84197530864198045"/>
            </c:manualLayout>
          </c:layout>
        </c:title>
        <c:numFmt formatCode="0.0" sourceLinked="1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161114752"/>
        <c:crosses val="autoZero"/>
        <c:auto val="1"/>
        <c:lblAlgn val="ctr"/>
        <c:lblOffset val="100"/>
      </c:catAx>
      <c:valAx>
        <c:axId val="161114752"/>
        <c:scaling>
          <c:orientation val="minMax"/>
        </c:scaling>
        <c:axPos val="l"/>
        <c:majorGridlines/>
        <c:numFmt formatCode="0%" sourceLinked="1"/>
        <c:tickLblPos val="nextTo"/>
        <c:crossAx val="161112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242130329735271"/>
          <c:y val="1.3964921051535864E-3"/>
          <c:w val="0.33757869670265417"/>
          <c:h val="0.15048785568470621"/>
        </c:manualLayout>
      </c:layout>
      <c:overlay val="1"/>
      <c:spPr>
        <a:solidFill>
          <a:schemeClr val="bg1"/>
        </a:solidFill>
        <a:ln>
          <a:solidFill>
            <a:schemeClr val="bg1"/>
          </a:solidFill>
        </a:ln>
      </c:spPr>
    </c:legend>
    <c:plotVisOnly val="1"/>
    <c:dispBlanksAs val="gap"/>
  </c:chart>
  <c:spPr>
    <a:solidFill>
      <a:schemeClr val="bg1"/>
    </a:solidFill>
    <a:ln w="19050"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082232638888889"/>
          <c:y val="7.7485369575261476E-2"/>
          <c:w val="0.74326979166666651"/>
          <c:h val="0.62287532287882874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dLbls>
            <c:delete val="1"/>
          </c:dLbls>
          <c:cat>
            <c:strRef>
              <c:f>Домаћинства!$AP$4:$AP$13</c:f>
              <c:strCache>
                <c:ptCount val="10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</c:strCache>
            </c:strRef>
          </c:cat>
          <c:val>
            <c:numRef>
              <c:f>Домаћинства!$AQ$4:$AQ$13</c:f>
              <c:numCache>
                <c:formatCode>General</c:formatCode>
                <c:ptCount val="10"/>
                <c:pt idx="0">
                  <c:v>3</c:v>
                </c:pt>
                <c:pt idx="1">
                  <c:v>27</c:v>
                </c:pt>
                <c:pt idx="2">
                  <c:v>39</c:v>
                </c:pt>
                <c:pt idx="3">
                  <c:v>62</c:v>
                </c:pt>
                <c:pt idx="4">
                  <c:v>63</c:v>
                </c:pt>
                <c:pt idx="5">
                  <c:v>90</c:v>
                </c:pt>
                <c:pt idx="6">
                  <c:v>106</c:v>
                </c:pt>
                <c:pt idx="7">
                  <c:v>92</c:v>
                </c:pt>
                <c:pt idx="8">
                  <c:v>120</c:v>
                </c:pt>
                <c:pt idx="9">
                  <c:v>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CA-40D7-AE91-F1F0A923F754}"/>
            </c:ext>
          </c:extLst>
        </c:ser>
        <c:dLbls>
          <c:showVal val="1"/>
        </c:dLbls>
        <c:gapWidth val="40"/>
        <c:axId val="161079680"/>
        <c:axId val="161081216"/>
      </c:barChart>
      <c:catAx>
        <c:axId val="161079680"/>
        <c:scaling>
          <c:orientation val="minMax"/>
        </c:scaling>
        <c:axPos val="b"/>
        <c:numFmt formatCode="General" sourceLinked="0"/>
        <c:tickLblPos val="nextTo"/>
        <c:crossAx val="161081216"/>
        <c:crosses val="autoZero"/>
        <c:auto val="1"/>
        <c:lblAlgn val="ctr"/>
        <c:lblOffset val="100"/>
      </c:catAx>
      <c:valAx>
        <c:axId val="161081216"/>
        <c:scaling>
          <c:orientation val="minMax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Број нових КП</a:t>
                </a:r>
                <a:endParaRPr lang="vi-VN"/>
              </a:p>
            </c:rich>
          </c:tx>
          <c:layout/>
        </c:title>
        <c:numFmt formatCode="General" sourceLinked="1"/>
        <c:tickLblPos val="nextTo"/>
        <c:crossAx val="161079680"/>
        <c:crosses val="autoZero"/>
        <c:crossBetween val="between"/>
      </c:valAx>
    </c:plotArea>
    <c:plotVisOnly val="1"/>
    <c:dispBlanksAs val="gap"/>
  </c:chart>
  <c:spPr>
    <a:solidFill>
      <a:schemeClr val="bg1"/>
    </a:solidFill>
    <a:ln w="19050"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1951215277778083"/>
          <c:y val="7.7116409345162104E-2"/>
          <c:w val="0.73198090277777783"/>
          <c:h val="0.61362415659103631"/>
        </c:manualLayout>
      </c:layout>
      <c:barChart>
        <c:barDir val="col"/>
        <c:grouping val="clustered"/>
        <c:ser>
          <c:idx val="0"/>
          <c:order val="0"/>
          <c:tx>
            <c:strRef>
              <c:f>Домаћинства!$AR$3</c:f>
              <c:strCache>
                <c:ptCount val="1"/>
                <c:pt idx="0">
                  <c:v>snaga [kW]</c:v>
                </c:pt>
              </c:strCache>
            </c:strRef>
          </c:tx>
          <c:spPr>
            <a:solidFill>
              <a:srgbClr val="4BACC6">
                <a:lumMod val="75000"/>
              </a:srgbClr>
            </a:solidFill>
          </c:spPr>
          <c:dLbls>
            <c:delete val="1"/>
          </c:dLbls>
          <c:cat>
            <c:strRef>
              <c:f>Домаћинства!$AP$4:$AP$13</c:f>
              <c:strCache>
                <c:ptCount val="10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</c:strCache>
            </c:strRef>
          </c:cat>
          <c:val>
            <c:numRef>
              <c:f>Домаћинства!$AR$4:$AR$13</c:f>
              <c:numCache>
                <c:formatCode>0</c:formatCode>
                <c:ptCount val="10"/>
                <c:pt idx="0" formatCode="General">
                  <c:v>21</c:v>
                </c:pt>
                <c:pt idx="1">
                  <c:v>229.20999999999998</c:v>
                </c:pt>
                <c:pt idx="2">
                  <c:v>341.20499999999993</c:v>
                </c:pt>
                <c:pt idx="3">
                  <c:v>578.38499999999999</c:v>
                </c:pt>
                <c:pt idx="4">
                  <c:v>512.02</c:v>
                </c:pt>
                <c:pt idx="5">
                  <c:v>748.4100000000002</c:v>
                </c:pt>
                <c:pt idx="6">
                  <c:v>909.20499999999993</c:v>
                </c:pt>
                <c:pt idx="7">
                  <c:v>731.31999999999948</c:v>
                </c:pt>
                <c:pt idx="8">
                  <c:v>953.93000000000018</c:v>
                </c:pt>
                <c:pt idx="9">
                  <c:v>605.25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CD-450F-B8D1-7C5D595D9CF2}"/>
            </c:ext>
          </c:extLst>
        </c:ser>
        <c:dLbls>
          <c:showVal val="1"/>
        </c:dLbls>
        <c:gapWidth val="40"/>
        <c:axId val="161166848"/>
        <c:axId val="161168384"/>
      </c:barChart>
      <c:catAx>
        <c:axId val="161166848"/>
        <c:scaling>
          <c:orientation val="minMax"/>
        </c:scaling>
        <c:axPos val="b"/>
        <c:numFmt formatCode="General" sourceLinked="0"/>
        <c:tickLblPos val="nextTo"/>
        <c:crossAx val="161168384"/>
        <c:crosses val="autoZero"/>
        <c:auto val="1"/>
        <c:lblAlgn val="ctr"/>
        <c:lblOffset val="100"/>
      </c:catAx>
      <c:valAx>
        <c:axId val="161168384"/>
        <c:scaling>
          <c:orientation val="minMax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Снага нових КП</a:t>
                </a:r>
                <a:r>
                  <a:rPr lang="vi-VN"/>
                  <a:t> [kW]</a:t>
                </a:r>
              </a:p>
            </c:rich>
          </c:tx>
          <c:layout/>
        </c:title>
        <c:numFmt formatCode="General" sourceLinked="1"/>
        <c:tickLblPos val="nextTo"/>
        <c:crossAx val="161166848"/>
        <c:crosses val="autoZero"/>
        <c:crossBetween val="between"/>
      </c:valAx>
    </c:plotArea>
    <c:plotVisOnly val="1"/>
    <c:dispBlanksAs val="gap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spPr>
            <a:ln w="4445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Домаћинства!$AP$4:$AP$13</c:f>
              <c:strCache>
                <c:ptCount val="10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</c:strCache>
            </c:strRef>
          </c:cat>
          <c:val>
            <c:numRef>
              <c:f>Домаћинства!$AT$4:$AT$13</c:f>
              <c:numCache>
                <c:formatCode>General</c:formatCode>
                <c:ptCount val="10"/>
                <c:pt idx="0">
                  <c:v>3</c:v>
                </c:pt>
                <c:pt idx="1">
                  <c:v>30</c:v>
                </c:pt>
                <c:pt idx="2">
                  <c:v>69</c:v>
                </c:pt>
                <c:pt idx="3">
                  <c:v>131</c:v>
                </c:pt>
                <c:pt idx="4">
                  <c:v>194</c:v>
                </c:pt>
                <c:pt idx="5">
                  <c:v>284</c:v>
                </c:pt>
                <c:pt idx="6">
                  <c:v>390</c:v>
                </c:pt>
                <c:pt idx="7">
                  <c:v>482</c:v>
                </c:pt>
                <c:pt idx="8">
                  <c:v>602</c:v>
                </c:pt>
                <c:pt idx="9">
                  <c:v>675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94-4231-855E-7995EBCEF4C7}"/>
            </c:ext>
          </c:extLst>
        </c:ser>
        <c:marker val="1"/>
        <c:axId val="161184384"/>
        <c:axId val="161194368"/>
      </c:lineChart>
      <c:catAx>
        <c:axId val="161184384"/>
        <c:scaling>
          <c:orientation val="minMax"/>
        </c:scaling>
        <c:axPos val="b"/>
        <c:numFmt formatCode="General" sourceLinked="0"/>
        <c:tickLblPos val="nextTo"/>
        <c:crossAx val="161194368"/>
        <c:crosses val="autoZero"/>
        <c:auto val="1"/>
        <c:lblAlgn val="ctr"/>
        <c:lblOffset val="100"/>
      </c:catAx>
      <c:valAx>
        <c:axId val="161194368"/>
        <c:scaling>
          <c:orientation val="minMax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Кумулативна сума броја КП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161184384"/>
        <c:crosses val="autoZero"/>
        <c:crossBetween val="between"/>
      </c:valAx>
    </c:plotArea>
    <c:plotVisOnly val="1"/>
    <c:dispBlanksAs val="gap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2515659722222223"/>
          <c:y val="7.7485369575261476E-2"/>
          <c:w val="0.7263364583333336"/>
          <c:h val="0.61177555755356483"/>
        </c:manualLayout>
      </c:layout>
      <c:lineChart>
        <c:grouping val="standard"/>
        <c:ser>
          <c:idx val="0"/>
          <c:order val="0"/>
          <c:spPr>
            <a:ln w="4445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Домаћинства!$AP$4:$AP$13</c:f>
              <c:strCache>
                <c:ptCount val="10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</c:strCache>
            </c:strRef>
          </c:cat>
          <c:val>
            <c:numRef>
              <c:f>Домаћинства!$AU$4:$AU$13</c:f>
              <c:numCache>
                <c:formatCode>General</c:formatCode>
                <c:ptCount val="10"/>
                <c:pt idx="0">
                  <c:v>2.1000000000000012E-2</c:v>
                </c:pt>
                <c:pt idx="1">
                  <c:v>0.25021000000000004</c:v>
                </c:pt>
                <c:pt idx="2">
                  <c:v>0.59141499999998959</c:v>
                </c:pt>
                <c:pt idx="3">
                  <c:v>1.1698</c:v>
                </c:pt>
                <c:pt idx="4">
                  <c:v>1.6818199999999999</c:v>
                </c:pt>
                <c:pt idx="5">
                  <c:v>2.4302299999999977</c:v>
                </c:pt>
                <c:pt idx="6">
                  <c:v>3.3394349999999977</c:v>
                </c:pt>
                <c:pt idx="7">
                  <c:v>4.0707550000000001</c:v>
                </c:pt>
                <c:pt idx="8">
                  <c:v>5.0246849999999252</c:v>
                </c:pt>
                <c:pt idx="9">
                  <c:v>5.629934999999918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D8-4842-B43B-A72271A827EE}"/>
            </c:ext>
          </c:extLst>
        </c:ser>
        <c:marker val="1"/>
        <c:axId val="161230848"/>
        <c:axId val="161232384"/>
      </c:lineChart>
      <c:catAx>
        <c:axId val="161230848"/>
        <c:scaling>
          <c:orientation val="minMax"/>
        </c:scaling>
        <c:axPos val="b"/>
        <c:numFmt formatCode="General" sourceLinked="0"/>
        <c:tickLblPos val="nextTo"/>
        <c:crossAx val="161232384"/>
        <c:crosses val="autoZero"/>
        <c:auto val="1"/>
        <c:lblAlgn val="ctr"/>
        <c:lblOffset val="100"/>
      </c:catAx>
      <c:valAx>
        <c:axId val="161232384"/>
        <c:scaling>
          <c:orientation val="minMax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Кумулативна сума снаге КП </a:t>
                </a:r>
                <a:r>
                  <a:rPr lang="en-US"/>
                  <a:t>[</a:t>
                </a:r>
                <a:r>
                  <a:rPr lang="sr-Cyrl-RS"/>
                  <a:t>М</a:t>
                </a:r>
                <a:r>
                  <a:rPr lang="en-US"/>
                  <a:t>W]</a:t>
                </a:r>
              </a:p>
            </c:rich>
          </c:tx>
          <c:layout/>
        </c:title>
        <c:numFmt formatCode="General" sourceLinked="1"/>
        <c:tickLblPos val="nextTo"/>
        <c:crossAx val="161230848"/>
        <c:crosses val="autoZero"/>
        <c:crossBetween val="between"/>
      </c:valAx>
    </c:plotArea>
    <c:plotVisOnly val="1"/>
    <c:dispBlanksAs val="gap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104377684513121"/>
          <c:y val="7.7485369575261476E-2"/>
          <c:w val="0.79044918175232848"/>
          <c:h val="0.61177555755356483"/>
        </c:manualLayout>
      </c:layout>
      <c:lineChart>
        <c:grouping val="standard"/>
        <c:ser>
          <c:idx val="0"/>
          <c:order val="0"/>
          <c:spPr>
            <a:ln w="4445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Домаћинства!$AP$4:$AP$13</c:f>
              <c:strCache>
                <c:ptCount val="10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</c:strCache>
            </c:strRef>
          </c:cat>
          <c:val>
            <c:numRef>
              <c:f>Домаћинства!$AS$4:$AS$13</c:f>
              <c:numCache>
                <c:formatCode>General</c:formatCode>
                <c:ptCount val="10"/>
                <c:pt idx="0">
                  <c:v>7</c:v>
                </c:pt>
                <c:pt idx="1">
                  <c:v>8.4892592592594163</c:v>
                </c:pt>
                <c:pt idx="2">
                  <c:v>8.7488461538461539</c:v>
                </c:pt>
                <c:pt idx="3">
                  <c:v>9.3287903225806446</c:v>
                </c:pt>
                <c:pt idx="4">
                  <c:v>8.1273015873014689</c:v>
                </c:pt>
                <c:pt idx="5">
                  <c:v>8.3156666666668162</c:v>
                </c:pt>
                <c:pt idx="6">
                  <c:v>8.577405660377357</c:v>
                </c:pt>
                <c:pt idx="7">
                  <c:v>7.9491304347826848</c:v>
                </c:pt>
                <c:pt idx="8">
                  <c:v>7.9494166666666679</c:v>
                </c:pt>
                <c:pt idx="9">
                  <c:v>8.2910958904109506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41-4DAA-B041-72124D7913CD}"/>
            </c:ext>
          </c:extLst>
        </c:ser>
        <c:marker val="1"/>
        <c:axId val="161264768"/>
        <c:axId val="161266304"/>
      </c:lineChart>
      <c:catAx>
        <c:axId val="161264768"/>
        <c:scaling>
          <c:orientation val="minMax"/>
        </c:scaling>
        <c:axPos val="b"/>
        <c:numFmt formatCode="General" sourceLinked="0"/>
        <c:tickLblPos val="nextTo"/>
        <c:crossAx val="161266304"/>
        <c:crosses val="autoZero"/>
        <c:auto val="1"/>
        <c:lblAlgn val="ctr"/>
        <c:lblOffset val="100"/>
      </c:catAx>
      <c:valAx>
        <c:axId val="161266304"/>
        <c:scaling>
          <c:orientation val="minMax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Просечна инсталисана снага </a:t>
                </a:r>
                <a:r>
                  <a:rPr lang="sr-Latn-RS"/>
                  <a:t>PV </a:t>
                </a:r>
                <a:r>
                  <a:rPr lang="sr-Cyrl-RS"/>
                  <a:t>по КП</a:t>
                </a:r>
                <a:r>
                  <a:rPr lang="vi-VN"/>
                  <a:t> [kW]</a:t>
                </a:r>
              </a:p>
            </c:rich>
          </c:tx>
          <c:layout/>
        </c:title>
        <c:numFmt formatCode="General" sourceLinked="1"/>
        <c:tickLblPos val="nextTo"/>
        <c:crossAx val="161264768"/>
        <c:crosses val="autoZero"/>
        <c:crossBetween val="between"/>
      </c:valAx>
    </c:plotArea>
    <c:plotVisOnly val="1"/>
    <c:dispBlanksAs val="gap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6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1539652777777779"/>
          <c:y val="7.748536957526149E-2"/>
          <c:w val="0.74276874999999998"/>
          <c:h val="0.63063772622317482"/>
        </c:manualLayout>
      </c:layout>
      <c:lineChart>
        <c:grouping val="standard"/>
        <c:ser>
          <c:idx val="0"/>
          <c:order val="0"/>
          <c:tx>
            <c:v>Остварене вредности</c:v>
          </c:tx>
          <c:spPr>
            <a:ln w="44450">
              <a:solidFill>
                <a:srgbClr val="0070C0"/>
              </a:solidFill>
            </a:ln>
          </c:spPr>
          <c:marker>
            <c:symbol val="diamond"/>
            <c:size val="11"/>
            <c:spPr>
              <a:solidFill>
                <a:srgbClr val="0070C0"/>
              </a:solidFill>
            </c:spPr>
          </c:marker>
          <c:trendline>
            <c:spPr>
              <a:ln w="38100">
                <a:solidFill>
                  <a:srgbClr val="080808"/>
                </a:solidFill>
              </a:ln>
              <a:effectLst/>
            </c:spPr>
            <c:trendlineType val="poly"/>
            <c:order val="2"/>
            <c:dispEq val="1"/>
            <c:trendlineLbl>
              <c:layout>
                <c:manualLayout>
                  <c:x val="-0.18053013950830865"/>
                  <c:y val="-2.2769692256415952E-2"/>
                </c:manualLayout>
              </c:layout>
              <c:numFmt formatCode="General" sourceLinked="0"/>
            </c:trendlineLbl>
          </c:trendline>
          <c:cat>
            <c:strRef>
              <c:f>Домаћинства!$BC$4:$BC$24</c:f>
              <c:strCache>
                <c:ptCount val="21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  <c:pt idx="10">
                  <c:v>02.2023.</c:v>
                </c:pt>
                <c:pt idx="11">
                  <c:v>03.2023.</c:v>
                </c:pt>
                <c:pt idx="12">
                  <c:v>04.2023.</c:v>
                </c:pt>
                <c:pt idx="13">
                  <c:v>05.2023.</c:v>
                </c:pt>
                <c:pt idx="14">
                  <c:v>06.2023.</c:v>
                </c:pt>
                <c:pt idx="15">
                  <c:v>07.2023.</c:v>
                </c:pt>
                <c:pt idx="20">
                  <c:v>12.2023.</c:v>
                </c:pt>
              </c:strCache>
            </c:strRef>
          </c:cat>
          <c:val>
            <c:numRef>
              <c:f>Домаћинства!$AT$4:$AT$24</c:f>
              <c:numCache>
                <c:formatCode>General</c:formatCode>
                <c:ptCount val="21"/>
                <c:pt idx="0">
                  <c:v>3</c:v>
                </c:pt>
                <c:pt idx="1">
                  <c:v>30</c:v>
                </c:pt>
                <c:pt idx="2">
                  <c:v>69</c:v>
                </c:pt>
                <c:pt idx="3">
                  <c:v>131</c:v>
                </c:pt>
                <c:pt idx="4">
                  <c:v>194</c:v>
                </c:pt>
                <c:pt idx="5">
                  <c:v>284</c:v>
                </c:pt>
                <c:pt idx="6">
                  <c:v>390</c:v>
                </c:pt>
                <c:pt idx="7">
                  <c:v>482</c:v>
                </c:pt>
                <c:pt idx="8">
                  <c:v>602</c:v>
                </c:pt>
                <c:pt idx="9">
                  <c:v>675</c:v>
                </c:pt>
              </c:numCache>
            </c:numRef>
          </c:val>
        </c:ser>
        <c:ser>
          <c:idx val="1"/>
          <c:order val="1"/>
          <c:tx>
            <c:v>Остварене вредности након процене</c:v>
          </c:tx>
          <c:spPr>
            <a:ln w="44450">
              <a:solidFill>
                <a:srgbClr val="C00000"/>
              </a:solidFill>
            </a:ln>
          </c:spPr>
          <c:marker>
            <c:symbol val="diamond"/>
            <c:size val="11"/>
            <c:spPr>
              <a:solidFill>
                <a:srgbClr val="C00000"/>
              </a:solidFill>
            </c:spPr>
          </c:marker>
          <c:cat>
            <c:strRef>
              <c:f>Домаћинства!$BC$4:$BC$24</c:f>
              <c:strCache>
                <c:ptCount val="21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  <c:pt idx="10">
                  <c:v>02.2023.</c:v>
                </c:pt>
                <c:pt idx="11">
                  <c:v>03.2023.</c:v>
                </c:pt>
                <c:pt idx="12">
                  <c:v>04.2023.</c:v>
                </c:pt>
                <c:pt idx="13">
                  <c:v>05.2023.</c:v>
                </c:pt>
                <c:pt idx="14">
                  <c:v>06.2023.</c:v>
                </c:pt>
                <c:pt idx="15">
                  <c:v>07.2023.</c:v>
                </c:pt>
                <c:pt idx="20">
                  <c:v>12.2023.</c:v>
                </c:pt>
              </c:strCache>
            </c:strRef>
          </c:cat>
          <c:val>
            <c:numRef>
              <c:f>Домаћинства!$BG$4:$BG$24</c:f>
              <c:numCache>
                <c:formatCode>General</c:formatCode>
                <c:ptCount val="21"/>
                <c:pt idx="10">
                  <c:v>791</c:v>
                </c:pt>
                <c:pt idx="11">
                  <c:v>875</c:v>
                </c:pt>
                <c:pt idx="12">
                  <c:v>980</c:v>
                </c:pt>
                <c:pt idx="13">
                  <c:v>1106</c:v>
                </c:pt>
                <c:pt idx="14">
                  <c:v>1274</c:v>
                </c:pt>
                <c:pt idx="15">
                  <c:v>1409</c:v>
                </c:pt>
              </c:numCache>
            </c:numRef>
          </c:val>
        </c:ser>
        <c:marker val="1"/>
        <c:axId val="161420800"/>
        <c:axId val="161422720"/>
      </c:lineChart>
      <c:catAx>
        <c:axId val="161420800"/>
        <c:scaling>
          <c:orientation val="minMax"/>
        </c:scaling>
        <c:axPos val="b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161422720"/>
        <c:crosses val="autoZero"/>
        <c:auto val="1"/>
        <c:lblAlgn val="ctr"/>
        <c:lblOffset val="100"/>
      </c:catAx>
      <c:valAx>
        <c:axId val="161422720"/>
        <c:scaling>
          <c:orientation val="minMax"/>
          <c:min val="0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Кумулативна сума броја КП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"/>
              <c:y val="0.10566186760262929"/>
            </c:manualLayout>
          </c:layout>
        </c:title>
        <c:numFmt formatCode="General" sourceLinked="1"/>
        <c:tickLblPos val="nextTo"/>
        <c:crossAx val="161420800"/>
        <c:crosses val="autoZero"/>
        <c:crossBetween val="between"/>
      </c:valAx>
    </c:plotArea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8893819444444673"/>
          <c:y val="7.7485369575261476E-2"/>
          <c:w val="0.77006597222222262"/>
          <c:h val="0.63063772622317482"/>
        </c:manualLayout>
      </c:layout>
      <c:lineChart>
        <c:grouping val="standard"/>
        <c:ser>
          <c:idx val="0"/>
          <c:order val="0"/>
          <c:spPr>
            <a:ln>
              <a:solidFill>
                <a:srgbClr val="0070C0"/>
              </a:solidFill>
            </a:ln>
          </c:spPr>
          <c:marker>
            <c:symbol val="diamond"/>
            <c:size val="11"/>
            <c:spPr>
              <a:solidFill>
                <a:srgbClr val="0070C0"/>
              </a:solidFill>
            </c:spPr>
          </c:marker>
          <c:trendline>
            <c:spPr>
              <a:ln w="28575">
                <a:solidFill>
                  <a:srgbClr val="080808"/>
                </a:solidFill>
              </a:ln>
            </c:spPr>
            <c:trendlineType val="poly"/>
            <c:order val="2"/>
            <c:dispEq val="1"/>
            <c:trendlineLbl>
              <c:layout>
                <c:manualLayout>
                  <c:x val="-0.2486706349206349"/>
                  <c:y val="-4.460954955622215E-2"/>
                </c:manualLayout>
              </c:layout>
              <c:numFmt formatCode="General" sourceLinked="0"/>
            </c:trendlineLbl>
          </c:trendline>
          <c:cat>
            <c:strRef>
              <c:f>Домаћинства!$BC$4:$BC$24</c:f>
              <c:strCache>
                <c:ptCount val="21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  <c:pt idx="10">
                  <c:v>02.2023.</c:v>
                </c:pt>
                <c:pt idx="11">
                  <c:v>03.2023.</c:v>
                </c:pt>
                <c:pt idx="12">
                  <c:v>04.2023.</c:v>
                </c:pt>
                <c:pt idx="13">
                  <c:v>05.2023.</c:v>
                </c:pt>
                <c:pt idx="14">
                  <c:v>06.2023.</c:v>
                </c:pt>
                <c:pt idx="15">
                  <c:v>07.2023.</c:v>
                </c:pt>
                <c:pt idx="20">
                  <c:v>12.2023.</c:v>
                </c:pt>
              </c:strCache>
            </c:strRef>
          </c:cat>
          <c:val>
            <c:numRef>
              <c:f>Домаћинства!$AU$4:$AU$24</c:f>
              <c:numCache>
                <c:formatCode>General</c:formatCode>
                <c:ptCount val="21"/>
                <c:pt idx="0">
                  <c:v>2.1000000000000012E-2</c:v>
                </c:pt>
                <c:pt idx="1">
                  <c:v>0.25021000000000004</c:v>
                </c:pt>
                <c:pt idx="2">
                  <c:v>0.59141499999999803</c:v>
                </c:pt>
                <c:pt idx="3">
                  <c:v>1.1698</c:v>
                </c:pt>
                <c:pt idx="4">
                  <c:v>1.6818199999999999</c:v>
                </c:pt>
                <c:pt idx="5">
                  <c:v>2.4302299999999977</c:v>
                </c:pt>
                <c:pt idx="6">
                  <c:v>3.3394349999999977</c:v>
                </c:pt>
                <c:pt idx="7">
                  <c:v>4.0707550000000001</c:v>
                </c:pt>
                <c:pt idx="8">
                  <c:v>5.0246849999999847</c:v>
                </c:pt>
                <c:pt idx="9">
                  <c:v>5.6299349999999837</c:v>
                </c:pt>
              </c:numCache>
            </c:numRef>
          </c:val>
        </c:ser>
        <c:ser>
          <c:idx val="1"/>
          <c:order val="1"/>
          <c:tx>
            <c:v>New data</c:v>
          </c:tx>
          <c:spPr>
            <a:ln>
              <a:solidFill>
                <a:srgbClr val="C00000"/>
              </a:solidFill>
            </a:ln>
          </c:spPr>
          <c:marker>
            <c:symbol val="diamond"/>
            <c:size val="11"/>
            <c:spPr>
              <a:solidFill>
                <a:srgbClr val="C00000"/>
              </a:solidFill>
            </c:spPr>
          </c:marker>
          <c:cat>
            <c:strRef>
              <c:f>Домаћинства!$BC$4:$BC$24</c:f>
              <c:strCache>
                <c:ptCount val="21"/>
                <c:pt idx="0">
                  <c:v>4.2022.</c:v>
                </c:pt>
                <c:pt idx="1">
                  <c:v>5.2022.</c:v>
                </c:pt>
                <c:pt idx="2">
                  <c:v>6.2022.</c:v>
                </c:pt>
                <c:pt idx="3">
                  <c:v>7.2022.</c:v>
                </c:pt>
                <c:pt idx="4">
                  <c:v>8.2022.</c:v>
                </c:pt>
                <c:pt idx="5">
                  <c:v>9.2022.</c:v>
                </c:pt>
                <c:pt idx="6">
                  <c:v>10.2022.</c:v>
                </c:pt>
                <c:pt idx="7">
                  <c:v>11.2022.</c:v>
                </c:pt>
                <c:pt idx="8">
                  <c:v>12.2022.</c:v>
                </c:pt>
                <c:pt idx="9">
                  <c:v>01.2023.</c:v>
                </c:pt>
                <c:pt idx="10">
                  <c:v>02.2023.</c:v>
                </c:pt>
                <c:pt idx="11">
                  <c:v>03.2023.</c:v>
                </c:pt>
                <c:pt idx="12">
                  <c:v>04.2023.</c:v>
                </c:pt>
                <c:pt idx="13">
                  <c:v>05.2023.</c:v>
                </c:pt>
                <c:pt idx="14">
                  <c:v>06.2023.</c:v>
                </c:pt>
                <c:pt idx="15">
                  <c:v>07.2023.</c:v>
                </c:pt>
                <c:pt idx="20">
                  <c:v>12.2023.</c:v>
                </c:pt>
              </c:strCache>
            </c:strRef>
          </c:cat>
          <c:val>
            <c:numRef>
              <c:f>Домаћинства!$BH$4:$BH$24</c:f>
              <c:numCache>
                <c:formatCode>General</c:formatCode>
                <c:ptCount val="21"/>
                <c:pt idx="10">
                  <c:v>6.5402100000000001</c:v>
                </c:pt>
                <c:pt idx="11">
                  <c:v>7.1987200000000007</c:v>
                </c:pt>
                <c:pt idx="12">
                  <c:v>8.00352</c:v>
                </c:pt>
                <c:pt idx="13">
                  <c:v>8.994390000000001</c:v>
                </c:pt>
                <c:pt idx="14">
                  <c:v>10.389460000000019</c:v>
                </c:pt>
                <c:pt idx="15">
                  <c:v>11.473290000000002</c:v>
                </c:pt>
              </c:numCache>
            </c:numRef>
          </c:val>
        </c:ser>
        <c:marker val="1"/>
        <c:axId val="161350016"/>
        <c:axId val="161351552"/>
      </c:lineChart>
      <c:catAx>
        <c:axId val="161350016"/>
        <c:scaling>
          <c:orientation val="minMax"/>
        </c:scaling>
        <c:axPos val="b"/>
        <c:numFmt formatCode="General" sourceLinked="1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161351552"/>
        <c:crosses val="autoZero"/>
        <c:auto val="1"/>
        <c:lblAlgn val="ctr"/>
        <c:lblOffset val="100"/>
      </c:catAx>
      <c:valAx>
        <c:axId val="161351552"/>
        <c:scaling>
          <c:orientation val="minMax"/>
          <c:min val="0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/>
                </a:pPr>
                <a:r>
                  <a:rPr lang="sr-Cyrl-RS"/>
                  <a:t>Кумулативна сума снаге КП</a:t>
                </a:r>
                <a:r>
                  <a:rPr lang="en-US"/>
                  <a:t> [</a:t>
                </a:r>
                <a:r>
                  <a:rPr lang="sr-Cyrl-RS"/>
                  <a:t>М</a:t>
                </a:r>
                <a:r>
                  <a:rPr lang="en-US"/>
                  <a:t>W]</a:t>
                </a:r>
              </a:p>
            </c:rich>
          </c:tx>
          <c:layout>
            <c:manualLayout>
              <c:xMode val="edge"/>
              <c:yMode val="edge"/>
              <c:x val="0"/>
              <c:y val="8.4529494082103765E-2"/>
            </c:manualLayout>
          </c:layout>
        </c:title>
        <c:numFmt formatCode="General" sourceLinked="1"/>
        <c:tickLblPos val="nextTo"/>
        <c:crossAx val="161350016"/>
        <c:crosses val="autoZero"/>
        <c:crossBetween val="between"/>
      </c:valAx>
    </c:plotArea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331979166666806"/>
          <c:y val="7.7485369575261476E-2"/>
          <c:w val="0.8081732638888941"/>
          <c:h val="0.7426309860498669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dLbls>
            <c:delete val="1"/>
          </c:dLbls>
          <c:val>
            <c:numRef>
              <c:f>Домаћинства!$G$685:$G$699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0.75075075075075071</c:v>
                </c:pt>
                <c:pt idx="3">
                  <c:v>2.4024024024024024</c:v>
                </c:pt>
                <c:pt idx="4">
                  <c:v>18.16816816816819</c:v>
                </c:pt>
                <c:pt idx="5">
                  <c:v>14.114114114114113</c:v>
                </c:pt>
                <c:pt idx="6">
                  <c:v>2.1021021021021022</c:v>
                </c:pt>
                <c:pt idx="7">
                  <c:v>4.2042042042042054</c:v>
                </c:pt>
                <c:pt idx="8">
                  <c:v>3.7537537537537542</c:v>
                </c:pt>
                <c:pt idx="9">
                  <c:v>46.696696696696229</c:v>
                </c:pt>
                <c:pt idx="10">
                  <c:v>6.4564564564564355</c:v>
                </c:pt>
                <c:pt idx="11">
                  <c:v>0</c:v>
                </c:pt>
                <c:pt idx="12">
                  <c:v>0</c:v>
                </c:pt>
                <c:pt idx="13">
                  <c:v>0.15015015015015021</c:v>
                </c:pt>
                <c:pt idx="14">
                  <c:v>1.2012012012012012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3E-4787-998D-277A2A01B9B9}"/>
            </c:ext>
          </c:extLst>
        </c:ser>
        <c:dLbls>
          <c:showVal val="1"/>
        </c:dLbls>
        <c:gapWidth val="40"/>
        <c:axId val="161618176"/>
        <c:axId val="161620352"/>
      </c:barChart>
      <c:catAx>
        <c:axId val="1616181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r-Cyrl-RS"/>
                  <a:t>Сн</a:t>
                </a:r>
                <a:r>
                  <a:rPr lang="sr-Latn-RS"/>
                  <a:t>a</a:t>
                </a:r>
                <a:r>
                  <a:rPr lang="sr-Cyrl-RS"/>
                  <a:t>га КП</a:t>
                </a:r>
                <a:r>
                  <a:rPr lang="en-US"/>
                  <a:t> [kW]</a:t>
                </a:r>
              </a:p>
            </c:rich>
          </c:tx>
          <c:layout/>
        </c:title>
        <c:tickLblPos val="nextTo"/>
        <c:crossAx val="161620352"/>
        <c:crosses val="autoZero"/>
        <c:auto val="1"/>
        <c:lblAlgn val="ctr"/>
        <c:lblOffset val="100"/>
      </c:catAx>
      <c:valAx>
        <c:axId val="161620352"/>
        <c:scaling>
          <c:orientation val="minMax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Проценат КП </a:t>
                </a:r>
                <a:r>
                  <a:rPr lang="en-US"/>
                  <a:t>[%]</a:t>
                </a:r>
              </a:p>
            </c:rich>
          </c:tx>
          <c:layout/>
        </c:title>
        <c:numFmt formatCode="General" sourceLinked="1"/>
        <c:tickLblPos val="nextTo"/>
        <c:crossAx val="161618176"/>
        <c:crosses val="autoZero"/>
        <c:crossBetween val="between"/>
      </c:valAx>
    </c:plotArea>
    <c:plotVisOnly val="1"/>
    <c:dispBlanksAs val="gap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74680649027169"/>
          <c:y val="7.7485412552969632E-2"/>
          <c:w val="0.82819679316452011"/>
          <c:h val="0.709899496372566"/>
        </c:manualLayout>
      </c:layout>
      <c:areaChart>
        <c:grouping val="standard"/>
        <c:ser>
          <c:idx val="0"/>
          <c:order val="0"/>
          <c:spPr>
            <a:solidFill>
              <a:srgbClr val="4BACC6">
                <a:lumMod val="75000"/>
              </a:srgbClr>
            </a:solidFill>
          </c:spPr>
          <c:cat>
            <c:numRef>
              <c:f>Домаћинства!$D$685:$D$755</c:f>
              <c:numCache>
                <c:formatCode>General</c:formatCode>
                <c:ptCount val="71"/>
                <c:pt idx="0">
                  <c:v>1</c:v>
                </c:pt>
                <c:pt idx="1">
                  <c:v>1.2</c:v>
                </c:pt>
                <c:pt idx="2">
                  <c:v>1.4</c:v>
                </c:pt>
                <c:pt idx="3">
                  <c:v>1.5999999999999828</c:v>
                </c:pt>
                <c:pt idx="4">
                  <c:v>1.7999999999999796</c:v>
                </c:pt>
                <c:pt idx="5">
                  <c:v>1.9999999999999998</c:v>
                </c:pt>
                <c:pt idx="6">
                  <c:v>2.1999999999999997</c:v>
                </c:pt>
                <c:pt idx="7">
                  <c:v>2.4</c:v>
                </c:pt>
                <c:pt idx="8">
                  <c:v>2.6</c:v>
                </c:pt>
                <c:pt idx="9">
                  <c:v>2.8000000000000003</c:v>
                </c:pt>
                <c:pt idx="10">
                  <c:v>3.0000000000000004</c:v>
                </c:pt>
                <c:pt idx="11">
                  <c:v>3.2000000000000006</c:v>
                </c:pt>
                <c:pt idx="12">
                  <c:v>3.4000000000000008</c:v>
                </c:pt>
                <c:pt idx="13">
                  <c:v>3.600000000000001</c:v>
                </c:pt>
                <c:pt idx="14">
                  <c:v>3.8000000000000007</c:v>
                </c:pt>
                <c:pt idx="15">
                  <c:v>4.0000000000000009</c:v>
                </c:pt>
                <c:pt idx="16">
                  <c:v>4.2000000000000011</c:v>
                </c:pt>
                <c:pt idx="17">
                  <c:v>4.4000000000000012</c:v>
                </c:pt>
                <c:pt idx="18">
                  <c:v>4.6000000000000005</c:v>
                </c:pt>
                <c:pt idx="19">
                  <c:v>4.8000000000000016</c:v>
                </c:pt>
                <c:pt idx="20">
                  <c:v>5.0000000000000018</c:v>
                </c:pt>
                <c:pt idx="21">
                  <c:v>5.200000000000002</c:v>
                </c:pt>
                <c:pt idx="22">
                  <c:v>5.4000000000000021</c:v>
                </c:pt>
                <c:pt idx="23">
                  <c:v>5.6000000000000005</c:v>
                </c:pt>
                <c:pt idx="24">
                  <c:v>5.8000000000000025</c:v>
                </c:pt>
                <c:pt idx="25">
                  <c:v>6.0000000000000027</c:v>
                </c:pt>
                <c:pt idx="26">
                  <c:v>6.2000000000000028</c:v>
                </c:pt>
                <c:pt idx="27">
                  <c:v>6.400000000000003</c:v>
                </c:pt>
                <c:pt idx="28">
                  <c:v>6.6000000000000005</c:v>
                </c:pt>
                <c:pt idx="29">
                  <c:v>6.8000000000000025</c:v>
                </c:pt>
                <c:pt idx="30">
                  <c:v>7.0000000000000036</c:v>
                </c:pt>
                <c:pt idx="31">
                  <c:v>7.2000000000000037</c:v>
                </c:pt>
                <c:pt idx="32">
                  <c:v>7.4000000000000039</c:v>
                </c:pt>
                <c:pt idx="33">
                  <c:v>7.6000000000000041</c:v>
                </c:pt>
                <c:pt idx="34">
                  <c:v>7.8000000000000043</c:v>
                </c:pt>
                <c:pt idx="35">
                  <c:v>8.0000000000000036</c:v>
                </c:pt>
                <c:pt idx="36">
                  <c:v>8.2000000000000011</c:v>
                </c:pt>
                <c:pt idx="37">
                  <c:v>8.4000000000000021</c:v>
                </c:pt>
                <c:pt idx="38">
                  <c:v>8.6000000000000014</c:v>
                </c:pt>
                <c:pt idx="39">
                  <c:v>8.8000000000000007</c:v>
                </c:pt>
                <c:pt idx="40">
                  <c:v>9</c:v>
                </c:pt>
                <c:pt idx="41">
                  <c:v>9.2000000000000011</c:v>
                </c:pt>
                <c:pt idx="42">
                  <c:v>9.4000000000000021</c:v>
                </c:pt>
                <c:pt idx="43">
                  <c:v>9.6000000000000014</c:v>
                </c:pt>
                <c:pt idx="44">
                  <c:v>9.8000000000000025</c:v>
                </c:pt>
                <c:pt idx="45">
                  <c:v>10.000000000000002</c:v>
                </c:pt>
                <c:pt idx="46">
                  <c:v>10.200000000000001</c:v>
                </c:pt>
                <c:pt idx="47">
                  <c:v>10.400000000000002</c:v>
                </c:pt>
                <c:pt idx="48">
                  <c:v>10.600000000000001</c:v>
                </c:pt>
                <c:pt idx="49">
                  <c:v>10.8</c:v>
                </c:pt>
                <c:pt idx="50">
                  <c:v>11.000000000000002</c:v>
                </c:pt>
                <c:pt idx="51">
                  <c:v>11.200000000000001</c:v>
                </c:pt>
                <c:pt idx="52">
                  <c:v>11.400000000000002</c:v>
                </c:pt>
                <c:pt idx="53">
                  <c:v>11.600000000000001</c:v>
                </c:pt>
                <c:pt idx="54">
                  <c:v>11.8</c:v>
                </c:pt>
                <c:pt idx="55">
                  <c:v>12.000000000000002</c:v>
                </c:pt>
                <c:pt idx="56">
                  <c:v>12.200000000000001</c:v>
                </c:pt>
                <c:pt idx="57">
                  <c:v>12.400000000000002</c:v>
                </c:pt>
                <c:pt idx="58">
                  <c:v>12.600000000000001</c:v>
                </c:pt>
                <c:pt idx="59">
                  <c:v>12.799999999999986</c:v>
                </c:pt>
                <c:pt idx="60">
                  <c:v>13.000000000000002</c:v>
                </c:pt>
                <c:pt idx="61">
                  <c:v>13.200000000000001</c:v>
                </c:pt>
                <c:pt idx="62">
                  <c:v>13.400000000000002</c:v>
                </c:pt>
                <c:pt idx="63">
                  <c:v>13.600000000000001</c:v>
                </c:pt>
                <c:pt idx="64">
                  <c:v>13.799999999999986</c:v>
                </c:pt>
                <c:pt idx="65">
                  <c:v>14.000000000000002</c:v>
                </c:pt>
                <c:pt idx="66">
                  <c:v>14.200000000000001</c:v>
                </c:pt>
                <c:pt idx="67">
                  <c:v>14.400000000000002</c:v>
                </c:pt>
                <c:pt idx="68">
                  <c:v>14.600000000000001</c:v>
                </c:pt>
                <c:pt idx="69">
                  <c:v>14.799999999999979</c:v>
                </c:pt>
                <c:pt idx="70">
                  <c:v>15.000000000000002</c:v>
                </c:pt>
              </c:numCache>
            </c:numRef>
          </c:cat>
          <c:val>
            <c:numRef>
              <c:f>Домаћинства!$K$685:$K$755</c:f>
              <c:numCache>
                <c:formatCode>General</c:formatCode>
                <c:ptCount val="71"/>
                <c:pt idx="0">
                  <c:v>1.381500502871466E-4</c:v>
                </c:pt>
                <c:pt idx="1">
                  <c:v>2.4313990096917011E-4</c:v>
                </c:pt>
                <c:pt idx="2">
                  <c:v>4.176038849644258E-4</c:v>
                </c:pt>
                <c:pt idx="3">
                  <c:v>6.9996436646113116E-4</c:v>
                </c:pt>
                <c:pt idx="4">
                  <c:v>1.1449603300020261E-3</c:v>
                </c:pt>
                <c:pt idx="5">
                  <c:v>1.8277132254114741E-3</c:v>
                </c:pt>
                <c:pt idx="6">
                  <c:v>2.8472708098327211E-3</c:v>
                </c:pt>
                <c:pt idx="7">
                  <c:v>4.3286513165488334E-3</c:v>
                </c:pt>
                <c:pt idx="8">
                  <c:v>6.4221365927272754E-3</c:v>
                </c:pt>
                <c:pt idx="9">
                  <c:v>9.2984290072835665E-3</c:v>
                </c:pt>
                <c:pt idx="10">
                  <c:v>1.3138407491782305E-2</c:v>
                </c:pt>
                <c:pt idx="11">
                  <c:v>1.8116695381604934E-2</c:v>
                </c:pt>
                <c:pt idx="12">
                  <c:v>2.4379137860475558E-2</c:v>
                </c:pt>
                <c:pt idx="13">
                  <c:v>3.2015538501906651E-2</c:v>
                </c:pt>
                <c:pt idx="14">
                  <c:v>4.1030459959871514E-2</c:v>
                </c:pt>
                <c:pt idx="15">
                  <c:v>5.1316268242061834E-2</c:v>
                </c:pt>
                <c:pt idx="16">
                  <c:v>6.2633524998670184E-2</c:v>
                </c:pt>
                <c:pt idx="17">
                  <c:v>7.4603937358297234E-2</c:v>
                </c:pt>
                <c:pt idx="18">
                  <c:v>8.6720095967236219E-2</c:v>
                </c:pt>
                <c:pt idx="19">
                  <c:v>9.8374119348058578E-2</c:v>
                </c:pt>
                <c:pt idx="20">
                  <c:v>0.10890431113672781</c:v>
                </c:pt>
                <c:pt idx="21">
                  <c:v>0.11765554372978509</c:v>
                </c:pt>
                <c:pt idx="22">
                  <c:v>0.12404601920089077</c:v>
                </c:pt>
                <c:pt idx="23">
                  <c:v>0.12763106838534216</c:v>
                </c:pt>
                <c:pt idx="24">
                  <c:v>0.1281543069078373</c:v>
                </c:pt>
                <c:pt idx="25">
                  <c:v>0.12557800920738435</c:v>
                </c:pt>
                <c:pt idx="26">
                  <c:v>0.12008780249919739</c:v>
                </c:pt>
                <c:pt idx="27">
                  <c:v>0.11207115755112362</c:v>
                </c:pt>
                <c:pt idx="28">
                  <c:v>0.10207388925066554</c:v>
                </c:pt>
                <c:pt idx="29">
                  <c:v>9.0743238582878666E-2</c:v>
                </c:pt>
                <c:pt idx="30">
                  <c:v>7.8769583726904471E-2</c:v>
                </c:pt>
                <c:pt idx="31">
                  <c:v>6.6841139596012289E-2</c:v>
                </c:pt>
                <c:pt idx="32">
                  <c:v>5.5626719135387373E-2</c:v>
                </c:pt>
                <c:pt idx="33">
                  <c:v>4.5799446165799125E-2</c:v>
                </c:pt>
                <c:pt idx="34">
                  <c:v>3.8106468728607484E-2</c:v>
                </c:pt>
                <c:pt idx="35">
                  <c:v>3.3472587888207866E-2</c:v>
                </c:pt>
                <c:pt idx="36">
                  <c:v>3.3097756719237439E-2</c:v>
                </c:pt>
                <c:pt idx="37">
                  <c:v>3.8475545404700828E-2</c:v>
                </c:pt>
                <c:pt idx="38">
                  <c:v>5.1239944978293213E-2</c:v>
                </c:pt>
                <c:pt idx="39">
                  <c:v>7.2768998151882133E-2</c:v>
                </c:pt>
                <c:pt idx="40">
                  <c:v>0.10355791256545888</c:v>
                </c:pt>
                <c:pt idx="41">
                  <c:v>0.14251327376174291</c:v>
                </c:pt>
                <c:pt idx="42">
                  <c:v>0.18645693915441097</c:v>
                </c:pt>
                <c:pt idx="43">
                  <c:v>0.23017030636228308</c:v>
                </c:pt>
                <c:pt idx="44">
                  <c:v>0.26718055298386767</c:v>
                </c:pt>
                <c:pt idx="45">
                  <c:v>0.29119820691956788</c:v>
                </c:pt>
                <c:pt idx="46">
                  <c:v>0.29778241968457514</c:v>
                </c:pt>
                <c:pt idx="47">
                  <c:v>0.28562302167497688</c:v>
                </c:pt>
                <c:pt idx="48">
                  <c:v>0.25692220311635988</c:v>
                </c:pt>
                <c:pt idx="49">
                  <c:v>0.21671522973206825</c:v>
                </c:pt>
                <c:pt idx="50">
                  <c:v>0.17141094031033796</c:v>
                </c:pt>
                <c:pt idx="51">
                  <c:v>0.1271274491632694</c:v>
                </c:pt>
                <c:pt idx="52">
                  <c:v>8.8406978483408546E-2</c:v>
                </c:pt>
                <c:pt idx="53">
                  <c:v>5.7647066677861146E-2</c:v>
                </c:pt>
                <c:pt idx="54">
                  <c:v>3.5245981995391196E-2</c:v>
                </c:pt>
                <c:pt idx="55">
                  <c:v>2.0206111209410842E-2</c:v>
                </c:pt>
                <c:pt idx="56">
                  <c:v>1.0861654278055919E-2</c:v>
                </c:pt>
                <c:pt idx="57">
                  <c:v>5.4745566495500138E-3</c:v>
                </c:pt>
                <c:pt idx="58">
                  <c:v>2.5872682190635453E-3</c:v>
                </c:pt>
                <c:pt idx="59">
                  <c:v>1.1464981289720795E-3</c:v>
                </c:pt>
                <c:pt idx="60">
                  <c:v>4.7637020455020142E-4</c:v>
                </c:pt>
                <c:pt idx="61">
                  <c:v>1.8559025922057509E-4</c:v>
                </c:pt>
                <c:pt idx="62">
                  <c:v>6.7796173416711505E-5</c:v>
                </c:pt>
                <c:pt idx="63">
                  <c:v>2.3221739092499401E-5</c:v>
                </c:pt>
                <c:pt idx="64">
                  <c:v>7.458029593431009E-6</c:v>
                </c:pt>
                <c:pt idx="65">
                  <c:v>2.2459168505997699E-6</c:v>
                </c:pt>
                <c:pt idx="66">
                  <c:v>6.341677149234766E-7</c:v>
                </c:pt>
                <c:pt idx="67">
                  <c:v>1.6790227869403153E-7</c:v>
                </c:pt>
                <c:pt idx="68">
                  <c:v>4.1682423937353878E-8</c:v>
                </c:pt>
                <c:pt idx="69">
                  <c:v>9.702788742128846E-9</c:v>
                </c:pt>
                <c:pt idx="70">
                  <c:v>2.1178409544731091E-9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18-4705-B971-7C7236585419}"/>
            </c:ext>
          </c:extLst>
        </c:ser>
        <c:axId val="161829248"/>
        <c:axId val="161831168"/>
      </c:areaChart>
      <c:catAx>
        <c:axId val="161829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r-Cyrl-RS" b="1" dirty="0"/>
                  <a:t>Снага КП</a:t>
                </a:r>
                <a:r>
                  <a:rPr lang="en-US" b="1" dirty="0"/>
                  <a:t> [kW]</a:t>
                </a:r>
              </a:p>
            </c:rich>
          </c:tx>
          <c:layout/>
        </c:title>
        <c:numFmt formatCode="General" sourceLinked="1"/>
        <c:tickLblPos val="nextTo"/>
        <c:crossAx val="161831168"/>
        <c:crosses val="autoZero"/>
        <c:auto val="1"/>
        <c:lblAlgn val="ctr"/>
        <c:lblOffset val="100"/>
        <c:tickLblSkip val="5"/>
        <c:tickMarkSkip val="5"/>
      </c:catAx>
      <c:valAx>
        <c:axId val="161831168"/>
        <c:scaling>
          <c:orientation val="minMax"/>
        </c:scaling>
        <c:axPos val="l"/>
        <c:majorGridlines>
          <c:spPr>
            <a:ln>
              <a:solidFill>
                <a:srgbClr val="080808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 b="1" dirty="0"/>
                  <a:t>Вероватноћа</a:t>
                </a:r>
                <a:endParaRPr lang="en-US" b="1" dirty="0"/>
              </a:p>
            </c:rich>
          </c:tx>
          <c:layout/>
        </c:title>
        <c:numFmt formatCode="General" sourceLinked="1"/>
        <c:tickLblPos val="nextTo"/>
        <c:crossAx val="161829248"/>
        <c:crosses val="autoZero"/>
        <c:crossBetween val="midCat"/>
      </c:valAx>
    </c:plotArea>
    <c:plotVisOnly val="1"/>
    <c:dispBlanksAs val="zero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 b="0">
          <a:solidFill>
            <a:srgbClr val="660066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sr-Cyrl-RS"/>
              <a:t>КП </a:t>
            </a:r>
            <a:r>
              <a:rPr lang="en-US"/>
              <a:t>3</a:t>
            </a:r>
            <a:r>
              <a:rPr lang="sr-Cyrl-RS"/>
              <a:t> (</a:t>
            </a:r>
            <a:r>
              <a:rPr lang="sr-Latn-RS"/>
              <a:t>10 kW)</a:t>
            </a:r>
            <a:endParaRPr lang="en-US"/>
          </a:p>
        </c:rich>
      </c:tx>
      <c:layout/>
    </c:title>
    <c:plotArea>
      <c:layout>
        <c:manualLayout>
          <c:layoutTarget val="inner"/>
          <c:xMode val="edge"/>
          <c:yMode val="edge"/>
          <c:x val="0.19876458333333344"/>
          <c:y val="0.16731416793110049"/>
          <c:w val="0.75272847222222772"/>
          <c:h val="0.63843227676689263"/>
        </c:manualLayout>
      </c:layout>
      <c:barChart>
        <c:barDir val="col"/>
        <c:grouping val="clustered"/>
        <c:ser>
          <c:idx val="0"/>
          <c:order val="0"/>
          <c:tx>
            <c:strRef>
              <c:f>TOTAL!$D$3</c:f>
              <c:strCache>
                <c:ptCount val="1"/>
                <c:pt idx="0">
                  <c:v>Преузето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TOTAL!$C$4:$C$15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TOTAL!$D$4:$D$15</c:f>
              <c:numCache>
                <c:formatCode>General</c:formatCode>
                <c:ptCount val="12"/>
                <c:pt idx="1">
                  <c:v>222.05900000000003</c:v>
                </c:pt>
                <c:pt idx="2">
                  <c:v>332.42599999999953</c:v>
                </c:pt>
                <c:pt idx="3">
                  <c:v>218.17499999999998</c:v>
                </c:pt>
                <c:pt idx="4">
                  <c:v>262.15199999999965</c:v>
                </c:pt>
                <c:pt idx="5">
                  <c:v>723.54799999999921</c:v>
                </c:pt>
                <c:pt idx="6">
                  <c:v>919.5879999999994</c:v>
                </c:pt>
                <c:pt idx="7">
                  <c:v>876.47699999999929</c:v>
                </c:pt>
                <c:pt idx="8">
                  <c:v>635.42600000000016</c:v>
                </c:pt>
                <c:pt idx="9">
                  <c:v>728.8870000000004</c:v>
                </c:pt>
                <c:pt idx="10">
                  <c:v>616.19299999999987</c:v>
                </c:pt>
                <c:pt idx="11">
                  <c:v>143.51400000000018</c:v>
                </c:pt>
              </c:numCache>
            </c:numRef>
          </c:val>
        </c:ser>
        <c:ser>
          <c:idx val="1"/>
          <c:order val="1"/>
          <c:tx>
            <c:strRef>
              <c:f>TOTAL!$E$3</c:f>
              <c:strCache>
                <c:ptCount val="1"/>
                <c:pt idx="0">
                  <c:v>Предато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TOTAL!$C$4:$C$15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TOTAL!$E$4:$E$15</c:f>
              <c:numCache>
                <c:formatCode>General</c:formatCode>
                <c:ptCount val="12"/>
                <c:pt idx="1">
                  <c:v>861.2049999999997</c:v>
                </c:pt>
                <c:pt idx="2">
                  <c:v>978.29599999999994</c:v>
                </c:pt>
                <c:pt idx="3">
                  <c:v>668.30199999999923</c:v>
                </c:pt>
                <c:pt idx="4">
                  <c:v>375.95900000000017</c:v>
                </c:pt>
                <c:pt idx="5">
                  <c:v>64.225000000000009</c:v>
                </c:pt>
                <c:pt idx="6">
                  <c:v>42.306000000000004</c:v>
                </c:pt>
                <c:pt idx="7">
                  <c:v>36.411000000000001</c:v>
                </c:pt>
                <c:pt idx="8">
                  <c:v>234.33700000000002</c:v>
                </c:pt>
                <c:pt idx="9">
                  <c:v>485.87299999999993</c:v>
                </c:pt>
                <c:pt idx="10">
                  <c:v>689.71199999999988</c:v>
                </c:pt>
                <c:pt idx="11">
                  <c:v>900.49099999999942</c:v>
                </c:pt>
              </c:numCache>
            </c:numRef>
          </c:val>
        </c:ser>
        <c:axId val="161870592"/>
        <c:axId val="161874304"/>
      </c:barChart>
      <c:catAx>
        <c:axId val="161870592"/>
        <c:scaling>
          <c:orientation val="minMax"/>
        </c:scaling>
        <c:axPos val="b"/>
        <c:tickLblPos val="nextTo"/>
        <c:txPr>
          <a:bodyPr rot="-3300000"/>
          <a:lstStyle/>
          <a:p>
            <a:pPr>
              <a:defRPr/>
            </a:pPr>
            <a:endParaRPr lang="en-US"/>
          </a:p>
        </c:txPr>
        <c:crossAx val="161874304"/>
        <c:crosses val="autoZero"/>
        <c:auto val="1"/>
        <c:lblAlgn val="ctr"/>
        <c:lblOffset val="100"/>
      </c:catAx>
      <c:valAx>
        <c:axId val="1618743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Енергија </a:t>
                </a:r>
                <a:r>
                  <a:rPr lang="en-US"/>
                  <a:t>[kWh]</a:t>
                </a:r>
              </a:p>
            </c:rich>
          </c:tx>
          <c:layout>
            <c:manualLayout>
              <c:xMode val="edge"/>
              <c:yMode val="edge"/>
              <c:x val="4.4097222222222905E-3"/>
              <c:y val="0.26496577493316581"/>
            </c:manualLayout>
          </c:layout>
        </c:title>
        <c:numFmt formatCode="General" sourceLinked="1"/>
        <c:tickLblPos val="nextTo"/>
        <c:crossAx val="161870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949444444445051"/>
          <c:y val="7.6993750000000014E-2"/>
          <c:w val="0.21467222222222221"/>
          <c:h val="0.21108506944444444"/>
        </c:manualLayout>
      </c:layout>
      <c:overlay val="1"/>
      <c:spPr>
        <a:solidFill>
          <a:schemeClr val="bg1"/>
        </a:solidFill>
      </c:spPr>
    </c:legend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080808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sr-Cyrl-RS"/>
              <a:t>КП </a:t>
            </a:r>
            <a:r>
              <a:rPr lang="en-US"/>
              <a:t>3</a:t>
            </a:r>
            <a:r>
              <a:rPr lang="sr-Cyrl-RS"/>
              <a:t> (</a:t>
            </a:r>
            <a:r>
              <a:rPr lang="sr-Latn-RS"/>
              <a:t>10 kW)</a:t>
            </a:r>
            <a:endParaRPr lang="en-US"/>
          </a:p>
        </c:rich>
      </c:tx>
      <c:layout/>
    </c:title>
    <c:plotArea>
      <c:layout>
        <c:manualLayout>
          <c:layoutTarget val="inner"/>
          <c:xMode val="edge"/>
          <c:yMode val="edge"/>
          <c:x val="0.18994513888889145"/>
          <c:y val="0.16731423435426454"/>
          <c:w val="0.76154791666667143"/>
          <c:h val="0.63339027588487651"/>
        </c:manualLayout>
      </c:layout>
      <c:lineChart>
        <c:grouping val="standard"/>
        <c:ser>
          <c:idx val="0"/>
          <c:order val="0"/>
          <c:tx>
            <c:strRef>
              <c:f>TOTAL!$D$17</c:f>
              <c:strCache>
                <c:ptCount val="1"/>
                <c:pt idx="0">
                  <c:v>Преузето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TOTAL!$C$18:$C$29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TOTAL!$D$18:$D$29</c:f>
              <c:numCache>
                <c:formatCode>General</c:formatCode>
                <c:ptCount val="12"/>
                <c:pt idx="0">
                  <c:v>0</c:v>
                </c:pt>
                <c:pt idx="1">
                  <c:v>222.05900000000003</c:v>
                </c:pt>
                <c:pt idx="2">
                  <c:v>554.4849999999999</c:v>
                </c:pt>
                <c:pt idx="3">
                  <c:v>772.66</c:v>
                </c:pt>
                <c:pt idx="4">
                  <c:v>1034.8119999999999</c:v>
                </c:pt>
                <c:pt idx="5">
                  <c:v>1758.3599999999997</c:v>
                </c:pt>
                <c:pt idx="6">
                  <c:v>2677.9479999999994</c:v>
                </c:pt>
                <c:pt idx="7">
                  <c:v>3554.4249999999988</c:v>
                </c:pt>
                <c:pt idx="8">
                  <c:v>4189.8510000000024</c:v>
                </c:pt>
                <c:pt idx="9">
                  <c:v>4918.7379999999994</c:v>
                </c:pt>
                <c:pt idx="10">
                  <c:v>5534.9309999999996</c:v>
                </c:pt>
                <c:pt idx="11">
                  <c:v>5678.4450000000006</c:v>
                </c:pt>
              </c:numCache>
            </c:numRef>
          </c:val>
        </c:ser>
        <c:ser>
          <c:idx val="1"/>
          <c:order val="1"/>
          <c:tx>
            <c:strRef>
              <c:f>TOTAL!$E$17</c:f>
              <c:strCache>
                <c:ptCount val="1"/>
                <c:pt idx="0">
                  <c:v>Предато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TOTAL!$C$18:$C$29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TOTAL!$E$18:$E$29</c:f>
              <c:numCache>
                <c:formatCode>General</c:formatCode>
                <c:ptCount val="12"/>
                <c:pt idx="0">
                  <c:v>0</c:v>
                </c:pt>
                <c:pt idx="1">
                  <c:v>861.2049999999997</c:v>
                </c:pt>
                <c:pt idx="2">
                  <c:v>1839.5009999999997</c:v>
                </c:pt>
                <c:pt idx="3">
                  <c:v>2507.8029999999994</c:v>
                </c:pt>
                <c:pt idx="4">
                  <c:v>2883.7619999999997</c:v>
                </c:pt>
                <c:pt idx="5">
                  <c:v>2947.9869999999987</c:v>
                </c:pt>
                <c:pt idx="6">
                  <c:v>2990.2929999999997</c:v>
                </c:pt>
                <c:pt idx="7">
                  <c:v>3026.7039999999997</c:v>
                </c:pt>
                <c:pt idx="8">
                  <c:v>3261.0409999999997</c:v>
                </c:pt>
                <c:pt idx="9">
                  <c:v>3746.9140000000002</c:v>
                </c:pt>
                <c:pt idx="10">
                  <c:v>4436.6260000000038</c:v>
                </c:pt>
                <c:pt idx="11">
                  <c:v>5337.1170000000002</c:v>
                </c:pt>
              </c:numCache>
            </c:numRef>
          </c:val>
        </c:ser>
        <c:marker val="1"/>
        <c:axId val="161916032"/>
        <c:axId val="161917568"/>
      </c:lineChart>
      <c:catAx>
        <c:axId val="161916032"/>
        <c:scaling>
          <c:orientation val="minMax"/>
        </c:scaling>
        <c:axPos val="b"/>
        <c:tickLblPos val="nextTo"/>
        <c:txPr>
          <a:bodyPr rot="-3300000"/>
          <a:lstStyle/>
          <a:p>
            <a:pPr>
              <a:defRPr/>
            </a:pPr>
            <a:endParaRPr lang="en-US"/>
          </a:p>
        </c:txPr>
        <c:crossAx val="161917568"/>
        <c:crosses val="autoZero"/>
        <c:auto val="1"/>
        <c:lblAlgn val="ctr"/>
        <c:lblOffset val="100"/>
      </c:catAx>
      <c:valAx>
        <c:axId val="1619175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Енергија </a:t>
                </a:r>
                <a:r>
                  <a:rPr lang="en-US"/>
                  <a:t>[kWh]</a:t>
                </a:r>
              </a:p>
            </c:rich>
          </c:tx>
          <c:layout>
            <c:manualLayout>
              <c:xMode val="edge"/>
              <c:yMode val="edge"/>
              <c:x val="4.4097222222222905E-3"/>
              <c:y val="0.24479845076031045"/>
            </c:manualLayout>
          </c:layout>
        </c:title>
        <c:numFmt formatCode="General" sourceLinked="1"/>
        <c:tickLblPos val="nextTo"/>
        <c:crossAx val="161916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576493055556196"/>
          <c:y val="0.48597033720498151"/>
          <c:w val="0.2769086805555579"/>
          <c:h val="0.12982901751668277"/>
        </c:manualLayout>
      </c:layout>
      <c:overlay val="1"/>
      <c:spPr>
        <a:solidFill>
          <a:schemeClr val="bg1"/>
        </a:solidFill>
      </c:spPr>
    </c:legend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080808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sr-Cyrl-RS"/>
              <a:t>КП </a:t>
            </a:r>
            <a:r>
              <a:rPr lang="en-US"/>
              <a:t>11</a:t>
            </a:r>
            <a:r>
              <a:rPr lang="sr-Cyrl-RS"/>
              <a:t> (</a:t>
            </a:r>
            <a:r>
              <a:rPr lang="sr-Latn-RS"/>
              <a:t>10 kW)</a:t>
            </a:r>
            <a:endParaRPr lang="en-US"/>
          </a:p>
        </c:rich>
      </c:tx>
      <c:layout/>
    </c:title>
    <c:plotArea>
      <c:layout>
        <c:manualLayout>
          <c:layoutTarget val="inner"/>
          <c:xMode val="edge"/>
          <c:yMode val="edge"/>
          <c:x val="0.18994513888889145"/>
          <c:y val="0.16731423435426454"/>
          <c:w val="0.76154791666667143"/>
          <c:h val="0.61826470386234056"/>
        </c:manualLayout>
      </c:layout>
      <c:lineChart>
        <c:grouping val="standard"/>
        <c:ser>
          <c:idx val="0"/>
          <c:order val="0"/>
          <c:tx>
            <c:strRef>
              <c:f>TOTAL!$D$17</c:f>
              <c:strCache>
                <c:ptCount val="1"/>
                <c:pt idx="0">
                  <c:v>Преузето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TOTAL!$C$18:$C$29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TOTAL!$D$18:$D$29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201.61200000000022</c:v>
                </c:pt>
                <c:pt idx="3">
                  <c:v>462.35</c:v>
                </c:pt>
                <c:pt idx="4">
                  <c:v>738.471</c:v>
                </c:pt>
                <c:pt idx="5">
                  <c:v>1079.5239999999999</c:v>
                </c:pt>
                <c:pt idx="6">
                  <c:v>1531.3660000000004</c:v>
                </c:pt>
                <c:pt idx="7">
                  <c:v>2059.3080000000009</c:v>
                </c:pt>
                <c:pt idx="8">
                  <c:v>2559.6540000000009</c:v>
                </c:pt>
                <c:pt idx="9">
                  <c:v>3178.0910000000022</c:v>
                </c:pt>
                <c:pt idx="10">
                  <c:v>3678.6750000000002</c:v>
                </c:pt>
                <c:pt idx="11">
                  <c:v>3990.6309999999999</c:v>
                </c:pt>
              </c:numCache>
            </c:numRef>
          </c:val>
        </c:ser>
        <c:ser>
          <c:idx val="1"/>
          <c:order val="1"/>
          <c:tx>
            <c:strRef>
              <c:f>TOTAL!$E$17</c:f>
              <c:strCache>
                <c:ptCount val="1"/>
                <c:pt idx="0">
                  <c:v>Предато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TOTAL!$C$18:$C$29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TOTAL!$E$18:$E$29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712.12699999999938</c:v>
                </c:pt>
                <c:pt idx="3">
                  <c:v>1475.4840000000004</c:v>
                </c:pt>
                <c:pt idx="4">
                  <c:v>2253.6459999999997</c:v>
                </c:pt>
                <c:pt idx="5">
                  <c:v>2540.4250000000002</c:v>
                </c:pt>
                <c:pt idx="6">
                  <c:v>2805.3269999999998</c:v>
                </c:pt>
                <c:pt idx="7">
                  <c:v>2996.0889999999977</c:v>
                </c:pt>
                <c:pt idx="8">
                  <c:v>3396.6679999999997</c:v>
                </c:pt>
                <c:pt idx="9">
                  <c:v>3930.7599999999998</c:v>
                </c:pt>
                <c:pt idx="10">
                  <c:v>4654.991</c:v>
                </c:pt>
                <c:pt idx="11">
                  <c:v>5607.6389999999992</c:v>
                </c:pt>
              </c:numCache>
            </c:numRef>
          </c:val>
        </c:ser>
        <c:marker val="1"/>
        <c:axId val="161930624"/>
        <c:axId val="161961088"/>
      </c:lineChart>
      <c:catAx>
        <c:axId val="161930624"/>
        <c:scaling>
          <c:orientation val="minMax"/>
        </c:scaling>
        <c:axPos val="b"/>
        <c:tickLblPos val="nextTo"/>
        <c:txPr>
          <a:bodyPr rot="-3300000"/>
          <a:lstStyle/>
          <a:p>
            <a:pPr>
              <a:defRPr/>
            </a:pPr>
            <a:endParaRPr lang="en-US"/>
          </a:p>
        </c:txPr>
        <c:crossAx val="161961088"/>
        <c:crosses val="autoZero"/>
        <c:auto val="1"/>
        <c:lblAlgn val="ctr"/>
        <c:lblOffset val="100"/>
      </c:catAx>
      <c:valAx>
        <c:axId val="16196108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Енергија </a:t>
                </a:r>
                <a:r>
                  <a:rPr lang="en-US"/>
                  <a:t>[kWh]</a:t>
                </a:r>
              </a:p>
            </c:rich>
          </c:tx>
          <c:layout>
            <c:manualLayout>
              <c:xMode val="edge"/>
              <c:yMode val="edge"/>
              <c:x val="4.4097222222222905E-3"/>
              <c:y val="0.24479845076031045"/>
            </c:manualLayout>
          </c:layout>
        </c:title>
        <c:numFmt formatCode="General" sourceLinked="1"/>
        <c:tickLblPos val="nextTo"/>
        <c:crossAx val="161930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2038298611111121"/>
          <c:y val="0.19354261143596471"/>
          <c:w val="0.2769086805555579"/>
          <c:h val="0.12478716017583773"/>
        </c:manualLayout>
      </c:layout>
      <c:overlay val="1"/>
      <c:spPr>
        <a:solidFill>
          <a:schemeClr val="bg1"/>
        </a:solidFill>
      </c:spPr>
    </c:legend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080808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sr-Cyrl-RS"/>
              <a:t>КП </a:t>
            </a:r>
            <a:r>
              <a:rPr lang="en-US"/>
              <a:t>11</a:t>
            </a:r>
            <a:r>
              <a:rPr lang="sr-Cyrl-RS"/>
              <a:t> (</a:t>
            </a:r>
            <a:r>
              <a:rPr lang="sr-Latn-RS"/>
              <a:t>10 kW)</a:t>
            </a:r>
            <a:endParaRPr lang="en-US"/>
          </a:p>
        </c:rich>
      </c:tx>
      <c:layout/>
    </c:title>
    <c:plotArea>
      <c:layout>
        <c:manualLayout>
          <c:layoutTarget val="inner"/>
          <c:xMode val="edge"/>
          <c:yMode val="edge"/>
          <c:x val="0.18994513888889145"/>
          <c:y val="0.16731423435426454"/>
          <c:w val="0.76154791666667143"/>
          <c:h val="0.6181070961958598"/>
        </c:manualLayout>
      </c:layout>
      <c:barChart>
        <c:barDir val="col"/>
        <c:grouping val="clustered"/>
        <c:ser>
          <c:idx val="0"/>
          <c:order val="0"/>
          <c:tx>
            <c:strRef>
              <c:f>TOTAL!$D$3</c:f>
              <c:strCache>
                <c:ptCount val="1"/>
                <c:pt idx="0">
                  <c:v>Преузето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TOTAL!$C$4:$C$15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TOTAL!$D$4:$D$15</c:f>
              <c:numCache>
                <c:formatCode>General</c:formatCode>
                <c:ptCount val="12"/>
                <c:pt idx="2">
                  <c:v>201.61200000000022</c:v>
                </c:pt>
                <c:pt idx="3">
                  <c:v>260.73799999999949</c:v>
                </c:pt>
                <c:pt idx="4">
                  <c:v>276.12100000000004</c:v>
                </c:pt>
                <c:pt idx="5">
                  <c:v>341.05300000000017</c:v>
                </c:pt>
                <c:pt idx="6">
                  <c:v>451.84200000000038</c:v>
                </c:pt>
                <c:pt idx="7">
                  <c:v>527.94200000000046</c:v>
                </c:pt>
                <c:pt idx="8">
                  <c:v>500.34599999999995</c:v>
                </c:pt>
                <c:pt idx="9">
                  <c:v>618.43699999999933</c:v>
                </c:pt>
                <c:pt idx="10">
                  <c:v>500.58399999999926</c:v>
                </c:pt>
                <c:pt idx="11">
                  <c:v>311.95599999999951</c:v>
                </c:pt>
              </c:numCache>
            </c:numRef>
          </c:val>
        </c:ser>
        <c:ser>
          <c:idx val="1"/>
          <c:order val="1"/>
          <c:tx>
            <c:strRef>
              <c:f>TOTAL!$E$3</c:f>
              <c:strCache>
                <c:ptCount val="1"/>
                <c:pt idx="0">
                  <c:v>Предато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TOTAL!$C$4:$C$15</c:f>
              <c:strCache>
                <c:ptCount val="12"/>
                <c:pt idx="0">
                  <c:v>јун_22</c:v>
                </c:pt>
                <c:pt idx="1">
                  <c:v>јул_22</c:v>
                </c:pt>
                <c:pt idx="2">
                  <c:v>авг_22</c:v>
                </c:pt>
                <c:pt idx="3">
                  <c:v>сеп_22</c:v>
                </c:pt>
                <c:pt idx="4">
                  <c:v>окт_22</c:v>
                </c:pt>
                <c:pt idx="5">
                  <c:v>нов_22</c:v>
                </c:pt>
                <c:pt idx="6">
                  <c:v>дец_22</c:v>
                </c:pt>
                <c:pt idx="7">
                  <c:v>јан_23</c:v>
                </c:pt>
                <c:pt idx="8">
                  <c:v>феб_23</c:v>
                </c:pt>
                <c:pt idx="9">
                  <c:v>мар_23</c:v>
                </c:pt>
                <c:pt idx="10">
                  <c:v>апр_23</c:v>
                </c:pt>
                <c:pt idx="11">
                  <c:v>мај_23</c:v>
                </c:pt>
              </c:strCache>
            </c:strRef>
          </c:cat>
          <c:val>
            <c:numRef>
              <c:f>TOTAL!$E$4:$E$15</c:f>
              <c:numCache>
                <c:formatCode>General</c:formatCode>
                <c:ptCount val="12"/>
                <c:pt idx="2">
                  <c:v>712.12699999999938</c:v>
                </c:pt>
                <c:pt idx="3">
                  <c:v>763.35699999999974</c:v>
                </c:pt>
                <c:pt idx="4">
                  <c:v>778.16200000000026</c:v>
                </c:pt>
                <c:pt idx="5">
                  <c:v>286.77899999999937</c:v>
                </c:pt>
                <c:pt idx="6">
                  <c:v>264.90199999999936</c:v>
                </c:pt>
                <c:pt idx="7">
                  <c:v>190.76200000000011</c:v>
                </c:pt>
                <c:pt idx="8">
                  <c:v>400.57900000000035</c:v>
                </c:pt>
                <c:pt idx="9">
                  <c:v>534.09199999999942</c:v>
                </c:pt>
                <c:pt idx="10">
                  <c:v>724.23100000000034</c:v>
                </c:pt>
                <c:pt idx="11">
                  <c:v>952.64799999999946</c:v>
                </c:pt>
              </c:numCache>
            </c:numRef>
          </c:val>
        </c:ser>
        <c:axId val="161982336"/>
        <c:axId val="161983872"/>
      </c:barChart>
      <c:catAx>
        <c:axId val="161982336"/>
        <c:scaling>
          <c:orientation val="minMax"/>
        </c:scaling>
        <c:axPos val="b"/>
        <c:tickLblPos val="nextTo"/>
        <c:txPr>
          <a:bodyPr rot="-3300000"/>
          <a:lstStyle/>
          <a:p>
            <a:pPr>
              <a:defRPr/>
            </a:pPr>
            <a:endParaRPr lang="en-US"/>
          </a:p>
        </c:txPr>
        <c:crossAx val="161983872"/>
        <c:crosses val="autoZero"/>
        <c:auto val="1"/>
        <c:lblAlgn val="ctr"/>
        <c:lblOffset val="100"/>
      </c:catAx>
      <c:valAx>
        <c:axId val="16198387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Енергија </a:t>
                </a:r>
                <a:r>
                  <a:rPr lang="en-US"/>
                  <a:t>[kWh]</a:t>
                </a:r>
              </a:p>
            </c:rich>
          </c:tx>
          <c:layout>
            <c:manualLayout>
              <c:xMode val="edge"/>
              <c:yMode val="edge"/>
              <c:x val="4.4097222222222905E-3"/>
              <c:y val="0.24479845076031045"/>
            </c:manualLayout>
          </c:layout>
        </c:title>
        <c:numFmt formatCode="General" sourceLinked="1"/>
        <c:tickLblPos val="nextTo"/>
        <c:crossAx val="161982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8248055555555556"/>
          <c:y val="0.18850075409511971"/>
          <c:w val="0.21467222222222221"/>
          <c:h val="0.12478716017583773"/>
        </c:manualLayout>
      </c:layout>
      <c:overlay val="1"/>
      <c:spPr>
        <a:solidFill>
          <a:schemeClr val="bg1"/>
        </a:solidFill>
      </c:spPr>
    </c:legend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080808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sr-Cyrl-RS"/>
              <a:t>КП </a:t>
            </a:r>
            <a:r>
              <a:rPr lang="en-US"/>
              <a:t>4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5413819444444588"/>
          <c:y val="0.16724763841334503"/>
          <c:w val="0.79456215277777631"/>
          <c:h val="0.5491460826472"/>
        </c:manualLayout>
      </c:layout>
      <c:lineChart>
        <c:grouping val="standard"/>
        <c:ser>
          <c:idx val="0"/>
          <c:order val="0"/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trendline>
            <c:spPr>
              <a:ln w="38100">
                <a:solidFill>
                  <a:srgbClr val="000000"/>
                </a:solidFill>
              </a:ln>
            </c:spPr>
            <c:trendlineType val="linear"/>
            <c:intercept val="0"/>
          </c:trendline>
          <c:cat>
            <c:strRef>
              <c:f>Sheet2!$G$5:$G$69</c:f>
              <c:strCache>
                <c:ptCount val="65"/>
                <c:pt idx="0">
                  <c:v>02.02.2018.</c:v>
                </c:pt>
                <c:pt idx="1">
                  <c:v>02.03.2018.</c:v>
                </c:pt>
                <c:pt idx="2">
                  <c:v>02.04.2018.</c:v>
                </c:pt>
                <c:pt idx="3">
                  <c:v>01.05.2018.</c:v>
                </c:pt>
                <c:pt idx="4">
                  <c:v>01.06.2018.</c:v>
                </c:pt>
                <c:pt idx="5">
                  <c:v>01.07.2018.</c:v>
                </c:pt>
                <c:pt idx="6">
                  <c:v>01.08.2018.</c:v>
                </c:pt>
                <c:pt idx="7">
                  <c:v>01.09.2018.</c:v>
                </c:pt>
                <c:pt idx="8">
                  <c:v>01.10.2018.</c:v>
                </c:pt>
                <c:pt idx="9">
                  <c:v>01.11.2018.</c:v>
                </c:pt>
                <c:pt idx="10">
                  <c:v>02.12.2018.</c:v>
                </c:pt>
                <c:pt idx="11">
                  <c:v>02.01.2019.</c:v>
                </c:pt>
                <c:pt idx="12">
                  <c:v>01.02.2019.</c:v>
                </c:pt>
                <c:pt idx="13">
                  <c:v>02.03.2019.</c:v>
                </c:pt>
                <c:pt idx="14">
                  <c:v>01.04.2019.</c:v>
                </c:pt>
                <c:pt idx="15">
                  <c:v>02.05.2019.</c:v>
                </c:pt>
                <c:pt idx="16">
                  <c:v>01.06.2019.</c:v>
                </c:pt>
                <c:pt idx="17">
                  <c:v>02.07.2019.</c:v>
                </c:pt>
                <c:pt idx="18">
                  <c:v>02.08.2019.</c:v>
                </c:pt>
                <c:pt idx="19">
                  <c:v>01.09.2019.</c:v>
                </c:pt>
                <c:pt idx="20">
                  <c:v>01.10.2019.</c:v>
                </c:pt>
                <c:pt idx="21">
                  <c:v>01.11.2019.</c:v>
                </c:pt>
                <c:pt idx="22">
                  <c:v>02.12.2019.</c:v>
                </c:pt>
                <c:pt idx="23">
                  <c:v>02.01.2020.</c:v>
                </c:pt>
                <c:pt idx="24">
                  <c:v>01.02.2020.</c:v>
                </c:pt>
                <c:pt idx="25">
                  <c:v>01.03.2020.</c:v>
                </c:pt>
                <c:pt idx="26">
                  <c:v>06.04.2020.</c:v>
                </c:pt>
                <c:pt idx="27">
                  <c:v>02.05.2020.</c:v>
                </c:pt>
                <c:pt idx="28">
                  <c:v>02.06.2020.</c:v>
                </c:pt>
                <c:pt idx="29">
                  <c:v>02.07.2020.</c:v>
                </c:pt>
                <c:pt idx="30">
                  <c:v>02.08.2020.</c:v>
                </c:pt>
                <c:pt idx="31">
                  <c:v>02.09.2020.</c:v>
                </c:pt>
                <c:pt idx="32">
                  <c:v>02.10.2020.</c:v>
                </c:pt>
                <c:pt idx="33">
                  <c:v>01.11.2020.</c:v>
                </c:pt>
                <c:pt idx="34">
                  <c:v>02.12.2020.</c:v>
                </c:pt>
                <c:pt idx="35">
                  <c:v>01.01.2021.</c:v>
                </c:pt>
                <c:pt idx="36">
                  <c:v>01.02.2021.</c:v>
                </c:pt>
                <c:pt idx="37">
                  <c:v>01.03.2021.</c:v>
                </c:pt>
                <c:pt idx="38">
                  <c:v>02.04.2021.</c:v>
                </c:pt>
                <c:pt idx="39">
                  <c:v>02.05.2021.</c:v>
                </c:pt>
                <c:pt idx="40">
                  <c:v>01.06.2021.</c:v>
                </c:pt>
                <c:pt idx="41">
                  <c:v>01.07.2021.</c:v>
                </c:pt>
                <c:pt idx="42">
                  <c:v>02.08.2021.</c:v>
                </c:pt>
                <c:pt idx="43">
                  <c:v>02.09.2021.</c:v>
                </c:pt>
                <c:pt idx="44">
                  <c:v>02.10.2021.</c:v>
                </c:pt>
                <c:pt idx="45">
                  <c:v>02.11.2021.</c:v>
                </c:pt>
                <c:pt idx="46">
                  <c:v>02.12.2021.</c:v>
                </c:pt>
                <c:pt idx="47">
                  <c:v>17.12.2021.</c:v>
                </c:pt>
                <c:pt idx="48">
                  <c:v>02.01.2022.</c:v>
                </c:pt>
                <c:pt idx="49">
                  <c:v>02.02.2022.</c:v>
                </c:pt>
                <c:pt idx="50">
                  <c:v>02.03.2022.</c:v>
                </c:pt>
                <c:pt idx="51">
                  <c:v>02.04.2022.</c:v>
                </c:pt>
                <c:pt idx="52">
                  <c:v>29.04.2022.</c:v>
                </c:pt>
                <c:pt idx="53">
                  <c:v>01.06.2022.</c:v>
                </c:pt>
                <c:pt idx="54">
                  <c:v>01.07.2022.</c:v>
                </c:pt>
                <c:pt idx="55">
                  <c:v>01.08.2022.</c:v>
                </c:pt>
                <c:pt idx="56">
                  <c:v>01.09.2022.</c:v>
                </c:pt>
                <c:pt idx="57">
                  <c:v>01.10.2022.</c:v>
                </c:pt>
                <c:pt idx="58">
                  <c:v>01.11.2022.</c:v>
                </c:pt>
                <c:pt idx="59">
                  <c:v>01.12.2022.</c:v>
                </c:pt>
                <c:pt idx="60">
                  <c:v>01.01.2023.</c:v>
                </c:pt>
                <c:pt idx="61">
                  <c:v>01.02.2023.</c:v>
                </c:pt>
                <c:pt idx="62">
                  <c:v>01.03.2023.</c:v>
                </c:pt>
                <c:pt idx="63">
                  <c:v>01.04.2023.</c:v>
                </c:pt>
                <c:pt idx="64">
                  <c:v>01.05.2023.</c:v>
                </c:pt>
              </c:strCache>
            </c:strRef>
          </c:cat>
          <c:val>
            <c:numRef>
              <c:f>Sheet2!$Y$5:$Y$69</c:f>
              <c:numCache>
                <c:formatCode>General</c:formatCode>
                <c:ptCount val="65"/>
                <c:pt idx="0">
                  <c:v>0.28500000000000031</c:v>
                </c:pt>
                <c:pt idx="1">
                  <c:v>0.35500000000000032</c:v>
                </c:pt>
                <c:pt idx="2">
                  <c:v>0.43900000000000061</c:v>
                </c:pt>
                <c:pt idx="3">
                  <c:v>0.73100000000000065</c:v>
                </c:pt>
                <c:pt idx="4">
                  <c:v>1.268</c:v>
                </c:pt>
                <c:pt idx="5">
                  <c:v>1.7569999999999972</c:v>
                </c:pt>
                <c:pt idx="6">
                  <c:v>2.117</c:v>
                </c:pt>
                <c:pt idx="7">
                  <c:v>2.7109999999999999</c:v>
                </c:pt>
                <c:pt idx="8">
                  <c:v>3.234</c:v>
                </c:pt>
                <c:pt idx="9">
                  <c:v>3.9759999999999978</c:v>
                </c:pt>
                <c:pt idx="10">
                  <c:v>4.5990000000000002</c:v>
                </c:pt>
                <c:pt idx="11">
                  <c:v>5.0010000000000003</c:v>
                </c:pt>
                <c:pt idx="12">
                  <c:v>5.423</c:v>
                </c:pt>
                <c:pt idx="13">
                  <c:v>5.7560000000000002</c:v>
                </c:pt>
                <c:pt idx="14">
                  <c:v>6.1129999999999898</c:v>
                </c:pt>
                <c:pt idx="15">
                  <c:v>6.56</c:v>
                </c:pt>
                <c:pt idx="16">
                  <c:v>7.3109999999999955</c:v>
                </c:pt>
                <c:pt idx="17">
                  <c:v>7.865999999999989</c:v>
                </c:pt>
                <c:pt idx="18">
                  <c:v>8.4270000000000014</c:v>
                </c:pt>
                <c:pt idx="19">
                  <c:v>9.0850000000000026</c:v>
                </c:pt>
                <c:pt idx="20">
                  <c:v>9.5730000000000004</c:v>
                </c:pt>
                <c:pt idx="21">
                  <c:v>10.292</c:v>
                </c:pt>
                <c:pt idx="22">
                  <c:v>10.736999999999998</c:v>
                </c:pt>
                <c:pt idx="23">
                  <c:v>11.223999999999998</c:v>
                </c:pt>
                <c:pt idx="24">
                  <c:v>11.693</c:v>
                </c:pt>
                <c:pt idx="25">
                  <c:v>12.055000000000019</c:v>
                </c:pt>
                <c:pt idx="26">
                  <c:v>12.665000000000004</c:v>
                </c:pt>
                <c:pt idx="27">
                  <c:v>13.002000000000002</c:v>
                </c:pt>
                <c:pt idx="28">
                  <c:v>13.757</c:v>
                </c:pt>
                <c:pt idx="29">
                  <c:v>14.543999999999999</c:v>
                </c:pt>
                <c:pt idx="30">
                  <c:v>15.239000000000001</c:v>
                </c:pt>
                <c:pt idx="31">
                  <c:v>15.887</c:v>
                </c:pt>
                <c:pt idx="32">
                  <c:v>16.622</c:v>
                </c:pt>
                <c:pt idx="33">
                  <c:v>17.364999999999988</c:v>
                </c:pt>
                <c:pt idx="34">
                  <c:v>17.821000000000005</c:v>
                </c:pt>
                <c:pt idx="35">
                  <c:v>18.305</c:v>
                </c:pt>
                <c:pt idx="36">
                  <c:v>18.696000000000005</c:v>
                </c:pt>
                <c:pt idx="37">
                  <c:v>19.184999999999999</c:v>
                </c:pt>
                <c:pt idx="38">
                  <c:v>19.721</c:v>
                </c:pt>
                <c:pt idx="39">
                  <c:v>20.27</c:v>
                </c:pt>
                <c:pt idx="40">
                  <c:v>20.931000000000001</c:v>
                </c:pt>
                <c:pt idx="41">
                  <c:v>21.895</c:v>
                </c:pt>
                <c:pt idx="42">
                  <c:v>22.776</c:v>
                </c:pt>
                <c:pt idx="43">
                  <c:v>23.251999999999999</c:v>
                </c:pt>
                <c:pt idx="44">
                  <c:v>24.077000000000005</c:v>
                </c:pt>
                <c:pt idx="45">
                  <c:v>24.631000000000046</c:v>
                </c:pt>
                <c:pt idx="46">
                  <c:v>25.062999999999956</c:v>
                </c:pt>
                <c:pt idx="47">
                  <c:v>25.39</c:v>
                </c:pt>
                <c:pt idx="48">
                  <c:v>25.809000000000001</c:v>
                </c:pt>
                <c:pt idx="49">
                  <c:v>26.413</c:v>
                </c:pt>
                <c:pt idx="50">
                  <c:v>27.041</c:v>
                </c:pt>
                <c:pt idx="51">
                  <c:v>27.678999999999988</c:v>
                </c:pt>
                <c:pt idx="52">
                  <c:v>28.17</c:v>
                </c:pt>
                <c:pt idx="53">
                  <c:v>29.162378</c:v>
                </c:pt>
                <c:pt idx="54">
                  <c:v>29.887258000000031</c:v>
                </c:pt>
                <c:pt idx="55">
                  <c:v>30.837418000000035</c:v>
                </c:pt>
                <c:pt idx="56">
                  <c:v>31.80384100000003</c:v>
                </c:pt>
                <c:pt idx="57">
                  <c:v>32.552179000000002</c:v>
                </c:pt>
                <c:pt idx="58">
                  <c:v>33.551817999999997</c:v>
                </c:pt>
                <c:pt idx="59">
                  <c:v>34.407772000000001</c:v>
                </c:pt>
                <c:pt idx="60">
                  <c:v>35.17870400000001</c:v>
                </c:pt>
                <c:pt idx="61">
                  <c:v>35.912155000000013</c:v>
                </c:pt>
                <c:pt idx="62">
                  <c:v>36.717093000000006</c:v>
                </c:pt>
                <c:pt idx="63">
                  <c:v>37.532917000000012</c:v>
                </c:pt>
                <c:pt idx="64">
                  <c:v>38.309859999999993</c:v>
                </c:pt>
              </c:numCache>
            </c:numRef>
          </c:val>
        </c:ser>
        <c:marker val="1"/>
        <c:axId val="162147712"/>
        <c:axId val="162178176"/>
      </c:lineChart>
      <c:catAx>
        <c:axId val="162147712"/>
        <c:scaling>
          <c:orientation val="minMax"/>
        </c:scaling>
        <c:axPos val="b"/>
        <c:majorGridlines/>
        <c:tickLblPos val="nextTo"/>
        <c:txPr>
          <a:bodyPr rot="-3000000" vert="horz"/>
          <a:lstStyle/>
          <a:p>
            <a:pPr>
              <a:defRPr/>
            </a:pPr>
            <a:endParaRPr lang="en-US"/>
          </a:p>
        </c:txPr>
        <c:crossAx val="162178176"/>
        <c:crosses val="autoZero"/>
        <c:auto val="1"/>
        <c:lblAlgn val="ctr"/>
        <c:lblOffset val="100"/>
        <c:tickLblSkip val="6"/>
        <c:tickMarkSkip val="55"/>
      </c:catAx>
      <c:valAx>
        <c:axId val="16217817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Потрошња </a:t>
                </a:r>
                <a:r>
                  <a:rPr lang="en-US"/>
                  <a:t>[kWh]</a:t>
                </a:r>
              </a:p>
            </c:rich>
          </c:tx>
          <c:layout>
            <c:manualLayout>
              <c:xMode val="edge"/>
              <c:yMode val="edge"/>
              <c:x val="1.3229166666666741E-2"/>
              <c:y val="0.27264519928442082"/>
            </c:manualLayout>
          </c:layout>
        </c:title>
        <c:numFmt formatCode="General" sourceLinked="1"/>
        <c:tickLblPos val="nextTo"/>
        <c:crossAx val="162147712"/>
        <c:crosses val="autoZero"/>
        <c:crossBetween val="between"/>
      </c:valAx>
      <c:spPr>
        <a:gradFill>
          <a:gsLst>
            <a:gs pos="15000">
              <a:srgbClr val="F79646">
                <a:lumMod val="60000"/>
                <a:lumOff val="40000"/>
              </a:srgbClr>
            </a:gs>
            <a:gs pos="16000">
              <a:srgbClr val="009BD2"/>
            </a:gs>
            <a:gs pos="100000">
              <a:srgbClr val="009BD2"/>
            </a:gs>
          </a:gsLst>
          <a:lin ang="10800000" scaled="0"/>
        </a:gradFill>
        <a:ln>
          <a:solidFill>
            <a:srgbClr val="080808"/>
          </a:solidFill>
        </a:ln>
      </c:spPr>
    </c:plotArea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080808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sr-Cyrl-RS"/>
              <a:t>КП </a:t>
            </a:r>
            <a:r>
              <a:rPr lang="en-US"/>
              <a:t>7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5413819444444588"/>
          <c:y val="0.16724763841334503"/>
          <c:w val="0.77692326388889699"/>
          <c:h val="0.55342611111111106"/>
        </c:manualLayout>
      </c:layout>
      <c:lineChart>
        <c:grouping val="standard"/>
        <c:ser>
          <c:idx val="0"/>
          <c:order val="0"/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trendline>
            <c:spPr>
              <a:ln w="28575">
                <a:solidFill>
                  <a:srgbClr val="080808"/>
                </a:solidFill>
              </a:ln>
            </c:spPr>
            <c:trendlineType val="linear"/>
            <c:intercept val="0"/>
          </c:trendline>
          <c:cat>
            <c:strRef>
              <c:f>Sheet1!$C$4:$C$68</c:f>
              <c:strCache>
                <c:ptCount val="65"/>
                <c:pt idx="0">
                  <c:v>01.02.2018.</c:v>
                </c:pt>
                <c:pt idx="1">
                  <c:v>01.03.2018.</c:v>
                </c:pt>
                <c:pt idx="2">
                  <c:v>01.04.2018.</c:v>
                </c:pt>
                <c:pt idx="3">
                  <c:v>01.05.2018.</c:v>
                </c:pt>
                <c:pt idx="4">
                  <c:v>01.06.2018.</c:v>
                </c:pt>
                <c:pt idx="5">
                  <c:v>01.07.2018.</c:v>
                </c:pt>
                <c:pt idx="6">
                  <c:v>01.08.2018.</c:v>
                </c:pt>
                <c:pt idx="7">
                  <c:v>01.09.2018.</c:v>
                </c:pt>
                <c:pt idx="8">
                  <c:v>01.10.2018.</c:v>
                </c:pt>
                <c:pt idx="9">
                  <c:v>01.11.2018.</c:v>
                </c:pt>
                <c:pt idx="10">
                  <c:v>01.12.2018.</c:v>
                </c:pt>
                <c:pt idx="11">
                  <c:v>01.01.2019.</c:v>
                </c:pt>
                <c:pt idx="12">
                  <c:v>01.02.2019.</c:v>
                </c:pt>
                <c:pt idx="13">
                  <c:v>01.03.2019.</c:v>
                </c:pt>
                <c:pt idx="14">
                  <c:v>01.04.2019.</c:v>
                </c:pt>
                <c:pt idx="15">
                  <c:v>01.05.2019.</c:v>
                </c:pt>
                <c:pt idx="16">
                  <c:v>01.06.2019.</c:v>
                </c:pt>
                <c:pt idx="17">
                  <c:v>01.07.2019.</c:v>
                </c:pt>
                <c:pt idx="18">
                  <c:v>01.08.2019.</c:v>
                </c:pt>
                <c:pt idx="19">
                  <c:v>02.09.2019.</c:v>
                </c:pt>
                <c:pt idx="20">
                  <c:v>01.10.2019.</c:v>
                </c:pt>
                <c:pt idx="21">
                  <c:v>01.11.2019.</c:v>
                </c:pt>
                <c:pt idx="22">
                  <c:v>01.12.2019.</c:v>
                </c:pt>
                <c:pt idx="23">
                  <c:v>01.01.2020.</c:v>
                </c:pt>
                <c:pt idx="24">
                  <c:v>01.02.2020.</c:v>
                </c:pt>
                <c:pt idx="25">
                  <c:v>01.03.2020.</c:v>
                </c:pt>
                <c:pt idx="26">
                  <c:v>02.04.2020.</c:v>
                </c:pt>
                <c:pt idx="27">
                  <c:v>01.05.2020.</c:v>
                </c:pt>
                <c:pt idx="28">
                  <c:v>01.06.2020.</c:v>
                </c:pt>
                <c:pt idx="29">
                  <c:v>01.07.2020.</c:v>
                </c:pt>
                <c:pt idx="30">
                  <c:v>01.08.2020.</c:v>
                </c:pt>
                <c:pt idx="31">
                  <c:v>01.09.2020.</c:v>
                </c:pt>
                <c:pt idx="32">
                  <c:v>01.10.2020.</c:v>
                </c:pt>
                <c:pt idx="33">
                  <c:v>01.11.2020.</c:v>
                </c:pt>
                <c:pt idx="34">
                  <c:v>01.12.2020.</c:v>
                </c:pt>
                <c:pt idx="35">
                  <c:v>01.01.2021.</c:v>
                </c:pt>
                <c:pt idx="36">
                  <c:v>01.02.2021.</c:v>
                </c:pt>
                <c:pt idx="37">
                  <c:v>01.03.2021.</c:v>
                </c:pt>
                <c:pt idx="38">
                  <c:v>01.04.2021.</c:v>
                </c:pt>
                <c:pt idx="39">
                  <c:v>01.05.2021.</c:v>
                </c:pt>
                <c:pt idx="40">
                  <c:v>01.06.2021.</c:v>
                </c:pt>
                <c:pt idx="41">
                  <c:v>01.07.2021.</c:v>
                </c:pt>
                <c:pt idx="42">
                  <c:v>01.08.2021.</c:v>
                </c:pt>
                <c:pt idx="43">
                  <c:v>01.09.2021.</c:v>
                </c:pt>
                <c:pt idx="44">
                  <c:v>01.10.2021.</c:v>
                </c:pt>
                <c:pt idx="45">
                  <c:v>01.11.2021.</c:v>
                </c:pt>
                <c:pt idx="46">
                  <c:v>23.11.2021.</c:v>
                </c:pt>
                <c:pt idx="47">
                  <c:v>01.12.2021.</c:v>
                </c:pt>
                <c:pt idx="48">
                  <c:v>01.01.2022.</c:v>
                </c:pt>
                <c:pt idx="49">
                  <c:v>01.02.2022.</c:v>
                </c:pt>
                <c:pt idx="50">
                  <c:v>02.02.2022.</c:v>
                </c:pt>
                <c:pt idx="51">
                  <c:v>01.03.2022.</c:v>
                </c:pt>
                <c:pt idx="52">
                  <c:v>01.04.2022.</c:v>
                </c:pt>
                <c:pt idx="53">
                  <c:v>01.05.2022.</c:v>
                </c:pt>
                <c:pt idx="54">
                  <c:v>01.06.2022.</c:v>
                </c:pt>
                <c:pt idx="55">
                  <c:v>01.07.2022.</c:v>
                </c:pt>
                <c:pt idx="56">
                  <c:v>01.08.2022.</c:v>
                </c:pt>
                <c:pt idx="57">
                  <c:v>01.09.2022.</c:v>
                </c:pt>
                <c:pt idx="58">
                  <c:v>01.10.2022.</c:v>
                </c:pt>
                <c:pt idx="59">
                  <c:v>01.11.2022.</c:v>
                </c:pt>
                <c:pt idx="60">
                  <c:v>01.12.2022.</c:v>
                </c:pt>
                <c:pt idx="61">
                  <c:v>01.01.2023.</c:v>
                </c:pt>
                <c:pt idx="62">
                  <c:v>01.02.2023.</c:v>
                </c:pt>
                <c:pt idx="63">
                  <c:v>01.03.2023.</c:v>
                </c:pt>
                <c:pt idx="64">
                  <c:v>01.04.2023.</c:v>
                </c:pt>
              </c:strCache>
            </c:strRef>
          </c:cat>
          <c:val>
            <c:numRef>
              <c:f>Sheet1!$G$4:$G$68</c:f>
              <c:numCache>
                <c:formatCode>General</c:formatCode>
                <c:ptCount val="65"/>
                <c:pt idx="0">
                  <c:v>0.56799999999999995</c:v>
                </c:pt>
                <c:pt idx="1">
                  <c:v>0.97700000000000065</c:v>
                </c:pt>
                <c:pt idx="2">
                  <c:v>1.476</c:v>
                </c:pt>
                <c:pt idx="3">
                  <c:v>1.9780000000000026</c:v>
                </c:pt>
                <c:pt idx="4">
                  <c:v>2.4119999999999977</c:v>
                </c:pt>
                <c:pt idx="5">
                  <c:v>2.7600000000000002</c:v>
                </c:pt>
                <c:pt idx="6">
                  <c:v>3.121</c:v>
                </c:pt>
                <c:pt idx="7">
                  <c:v>3.4630000000000001</c:v>
                </c:pt>
                <c:pt idx="8">
                  <c:v>3.9159999999999977</c:v>
                </c:pt>
                <c:pt idx="9">
                  <c:v>4.3039999999999985</c:v>
                </c:pt>
                <c:pt idx="10">
                  <c:v>4.8730000000000002</c:v>
                </c:pt>
                <c:pt idx="11">
                  <c:v>5.4870000000000001</c:v>
                </c:pt>
                <c:pt idx="12">
                  <c:v>6.0609999999999955</c:v>
                </c:pt>
                <c:pt idx="13">
                  <c:v>6.6019999999999985</c:v>
                </c:pt>
                <c:pt idx="14">
                  <c:v>7.1919999999999975</c:v>
                </c:pt>
                <c:pt idx="15">
                  <c:v>7.7080000000000002</c:v>
                </c:pt>
                <c:pt idx="16">
                  <c:v>8.2409999999999997</c:v>
                </c:pt>
                <c:pt idx="17">
                  <c:v>8.6640000000000015</c:v>
                </c:pt>
                <c:pt idx="18">
                  <c:v>9.0740000000000016</c:v>
                </c:pt>
                <c:pt idx="19">
                  <c:v>9.4890000000000008</c:v>
                </c:pt>
                <c:pt idx="20">
                  <c:v>9.8990000000000027</c:v>
                </c:pt>
                <c:pt idx="21">
                  <c:v>10.289</c:v>
                </c:pt>
                <c:pt idx="22">
                  <c:v>10.895000000000019</c:v>
                </c:pt>
                <c:pt idx="23">
                  <c:v>11.622</c:v>
                </c:pt>
                <c:pt idx="24">
                  <c:v>12.239999999999998</c:v>
                </c:pt>
                <c:pt idx="25">
                  <c:v>12.785</c:v>
                </c:pt>
                <c:pt idx="26">
                  <c:v>13.451000000000002</c:v>
                </c:pt>
                <c:pt idx="27">
                  <c:v>14.244999999999999</c:v>
                </c:pt>
                <c:pt idx="28">
                  <c:v>14.801</c:v>
                </c:pt>
                <c:pt idx="29">
                  <c:v>15.269</c:v>
                </c:pt>
                <c:pt idx="30">
                  <c:v>15.742999999999999</c:v>
                </c:pt>
                <c:pt idx="31">
                  <c:v>16.206</c:v>
                </c:pt>
                <c:pt idx="32">
                  <c:v>16.786999999999956</c:v>
                </c:pt>
                <c:pt idx="33">
                  <c:v>17.385999999999989</c:v>
                </c:pt>
                <c:pt idx="34">
                  <c:v>18.122</c:v>
                </c:pt>
                <c:pt idx="35">
                  <c:v>18.971999999999987</c:v>
                </c:pt>
                <c:pt idx="36">
                  <c:v>19.544</c:v>
                </c:pt>
                <c:pt idx="37">
                  <c:v>20.042000000000002</c:v>
                </c:pt>
                <c:pt idx="38">
                  <c:v>20.597000000000001</c:v>
                </c:pt>
                <c:pt idx="39">
                  <c:v>21.277999999999999</c:v>
                </c:pt>
                <c:pt idx="40">
                  <c:v>21.751000000000001</c:v>
                </c:pt>
                <c:pt idx="41">
                  <c:v>22.190999999999999</c:v>
                </c:pt>
                <c:pt idx="42">
                  <c:v>22.707000000000001</c:v>
                </c:pt>
                <c:pt idx="43">
                  <c:v>23.143999999999988</c:v>
                </c:pt>
                <c:pt idx="44">
                  <c:v>23.533000000000001</c:v>
                </c:pt>
                <c:pt idx="45">
                  <c:v>23.927999999999987</c:v>
                </c:pt>
                <c:pt idx="46">
                  <c:v>24.338000000000001</c:v>
                </c:pt>
                <c:pt idx="47">
                  <c:v>24.806999999999999</c:v>
                </c:pt>
                <c:pt idx="48">
                  <c:v>25.274000000000001</c:v>
                </c:pt>
                <c:pt idx="49">
                  <c:v>25.628</c:v>
                </c:pt>
                <c:pt idx="50">
                  <c:v>26.067999999999987</c:v>
                </c:pt>
                <c:pt idx="51">
                  <c:v>26.667999999999999</c:v>
                </c:pt>
                <c:pt idx="52">
                  <c:v>27.267999999999986</c:v>
                </c:pt>
                <c:pt idx="53">
                  <c:v>28.06278699999994</c:v>
                </c:pt>
                <c:pt idx="54">
                  <c:v>28.857574000000035</c:v>
                </c:pt>
                <c:pt idx="55">
                  <c:v>29.829003</c:v>
                </c:pt>
                <c:pt idx="56">
                  <c:v>31.180963999999999</c:v>
                </c:pt>
                <c:pt idx="57">
                  <c:v>32.922910000000087</c:v>
                </c:pt>
                <c:pt idx="58">
                  <c:v>35.004451000000003</c:v>
                </c:pt>
                <c:pt idx="59">
                  <c:v>36.891116000000011</c:v>
                </c:pt>
                <c:pt idx="60">
                  <c:v>38.906852000000001</c:v>
                </c:pt>
                <c:pt idx="61">
                  <c:v>40.769459000000012</c:v>
                </c:pt>
                <c:pt idx="62">
                  <c:v>43.009332000000072</c:v>
                </c:pt>
                <c:pt idx="63">
                  <c:v>45.417107999999992</c:v>
                </c:pt>
                <c:pt idx="64">
                  <c:v>47.82488399999999</c:v>
                </c:pt>
              </c:numCache>
            </c:numRef>
          </c:val>
        </c:ser>
        <c:marker val="1"/>
        <c:axId val="162101504"/>
        <c:axId val="162107392"/>
      </c:lineChart>
      <c:catAx>
        <c:axId val="162101504"/>
        <c:scaling>
          <c:orientation val="minMax"/>
        </c:scaling>
        <c:axPos val="b"/>
        <c:majorGridlines/>
        <c:tickLblPos val="nextTo"/>
        <c:txPr>
          <a:bodyPr rot="-3000000" vert="horz"/>
          <a:lstStyle/>
          <a:p>
            <a:pPr>
              <a:defRPr/>
            </a:pPr>
            <a:endParaRPr lang="en-US"/>
          </a:p>
        </c:txPr>
        <c:crossAx val="162107392"/>
        <c:crosses val="autoZero"/>
        <c:auto val="1"/>
        <c:lblAlgn val="ctr"/>
        <c:lblOffset val="100"/>
        <c:tickLblSkip val="6"/>
        <c:tickMarkSkip val="55"/>
      </c:catAx>
      <c:valAx>
        <c:axId val="16210739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r-Cyrl-RS"/>
                  <a:t>Потрошња </a:t>
                </a:r>
                <a:r>
                  <a:rPr lang="en-US"/>
                  <a:t>[kWh]</a:t>
                </a:r>
              </a:p>
            </c:rich>
          </c:tx>
          <c:layout>
            <c:manualLayout>
              <c:xMode val="edge"/>
              <c:yMode val="edge"/>
              <c:x val="4.4097222222222905E-3"/>
              <c:y val="0.25991858458774336"/>
            </c:manualLayout>
          </c:layout>
        </c:title>
        <c:numFmt formatCode="General" sourceLinked="1"/>
        <c:tickLblPos val="nextTo"/>
        <c:crossAx val="162101504"/>
        <c:crosses val="autoZero"/>
        <c:crossBetween val="between"/>
      </c:valAx>
      <c:spPr>
        <a:gradFill>
          <a:gsLst>
            <a:gs pos="14000">
              <a:srgbClr val="F79646">
                <a:lumMod val="60000"/>
                <a:lumOff val="40000"/>
              </a:srgbClr>
            </a:gs>
            <a:gs pos="17000">
              <a:srgbClr val="009BD2"/>
            </a:gs>
          </a:gsLst>
          <a:lin ang="10800000" scaled="0"/>
        </a:gradFill>
      </c:spPr>
    </c:plotArea>
    <c:plotVisOnly val="1"/>
  </c:chart>
  <c:spPr>
    <a:solidFill>
      <a:schemeClr val="bg1"/>
    </a:solidFill>
    <a:ln>
      <a:solidFill>
        <a:srgbClr val="00B05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>
          <a:solidFill>
            <a:srgbClr val="080808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74680649027169"/>
          <c:y val="7.7485412552969701E-2"/>
          <c:w val="0.82819679316452077"/>
          <c:h val="0.5633065950246392"/>
        </c:manualLayout>
      </c:layout>
      <c:areaChart>
        <c:grouping val="standard"/>
        <c:ser>
          <c:idx val="0"/>
          <c:order val="0"/>
          <c:spPr>
            <a:solidFill>
              <a:srgbClr val="4BACC6">
                <a:lumMod val="75000"/>
              </a:srgbClr>
            </a:solidFill>
          </c:spPr>
          <c:cat>
            <c:numRef>
              <c:f>Домаћинства!$D$685:$D$755</c:f>
              <c:numCache>
                <c:formatCode>General</c:formatCode>
                <c:ptCount val="71"/>
                <c:pt idx="0">
                  <c:v>1</c:v>
                </c:pt>
                <c:pt idx="1">
                  <c:v>1.2</c:v>
                </c:pt>
                <c:pt idx="2">
                  <c:v>1.4</c:v>
                </c:pt>
                <c:pt idx="3">
                  <c:v>1.599999999999981</c:v>
                </c:pt>
                <c:pt idx="4">
                  <c:v>1.7999999999999787</c:v>
                </c:pt>
                <c:pt idx="5">
                  <c:v>1.9999999999999987</c:v>
                </c:pt>
                <c:pt idx="6">
                  <c:v>2.1999999999999997</c:v>
                </c:pt>
                <c:pt idx="7">
                  <c:v>2.4</c:v>
                </c:pt>
                <c:pt idx="8">
                  <c:v>2.6</c:v>
                </c:pt>
                <c:pt idx="9">
                  <c:v>2.8000000000000003</c:v>
                </c:pt>
                <c:pt idx="10">
                  <c:v>3.0000000000000004</c:v>
                </c:pt>
                <c:pt idx="11">
                  <c:v>3.2000000000000006</c:v>
                </c:pt>
                <c:pt idx="12">
                  <c:v>3.4000000000000008</c:v>
                </c:pt>
                <c:pt idx="13">
                  <c:v>3.600000000000001</c:v>
                </c:pt>
                <c:pt idx="14">
                  <c:v>3.8000000000000007</c:v>
                </c:pt>
                <c:pt idx="15">
                  <c:v>4.0000000000000009</c:v>
                </c:pt>
                <c:pt idx="16">
                  <c:v>4.2000000000000011</c:v>
                </c:pt>
                <c:pt idx="17">
                  <c:v>4.4000000000000012</c:v>
                </c:pt>
                <c:pt idx="18">
                  <c:v>4.6000000000000005</c:v>
                </c:pt>
                <c:pt idx="19">
                  <c:v>4.8000000000000016</c:v>
                </c:pt>
                <c:pt idx="20">
                  <c:v>5.0000000000000018</c:v>
                </c:pt>
                <c:pt idx="21">
                  <c:v>5.200000000000002</c:v>
                </c:pt>
                <c:pt idx="22">
                  <c:v>5.4000000000000021</c:v>
                </c:pt>
                <c:pt idx="23">
                  <c:v>5.6000000000000005</c:v>
                </c:pt>
                <c:pt idx="24">
                  <c:v>5.8000000000000025</c:v>
                </c:pt>
                <c:pt idx="25">
                  <c:v>6.0000000000000027</c:v>
                </c:pt>
                <c:pt idx="26">
                  <c:v>6.2000000000000028</c:v>
                </c:pt>
                <c:pt idx="27">
                  <c:v>6.400000000000003</c:v>
                </c:pt>
                <c:pt idx="28">
                  <c:v>6.6000000000000005</c:v>
                </c:pt>
                <c:pt idx="29">
                  <c:v>6.8000000000000025</c:v>
                </c:pt>
                <c:pt idx="30">
                  <c:v>7.0000000000000036</c:v>
                </c:pt>
                <c:pt idx="31">
                  <c:v>7.2000000000000037</c:v>
                </c:pt>
                <c:pt idx="32">
                  <c:v>7.4000000000000039</c:v>
                </c:pt>
                <c:pt idx="33">
                  <c:v>7.6000000000000041</c:v>
                </c:pt>
                <c:pt idx="34">
                  <c:v>7.8000000000000043</c:v>
                </c:pt>
                <c:pt idx="35">
                  <c:v>8.0000000000000036</c:v>
                </c:pt>
                <c:pt idx="36">
                  <c:v>8.2000000000000011</c:v>
                </c:pt>
                <c:pt idx="37">
                  <c:v>8.4000000000000021</c:v>
                </c:pt>
                <c:pt idx="38">
                  <c:v>8.6000000000000014</c:v>
                </c:pt>
                <c:pt idx="39">
                  <c:v>8.8000000000000007</c:v>
                </c:pt>
                <c:pt idx="40">
                  <c:v>9</c:v>
                </c:pt>
                <c:pt idx="41">
                  <c:v>9.2000000000000011</c:v>
                </c:pt>
                <c:pt idx="42">
                  <c:v>9.4000000000000021</c:v>
                </c:pt>
                <c:pt idx="43">
                  <c:v>9.6000000000000014</c:v>
                </c:pt>
                <c:pt idx="44">
                  <c:v>9.8000000000000025</c:v>
                </c:pt>
                <c:pt idx="45">
                  <c:v>10.000000000000002</c:v>
                </c:pt>
                <c:pt idx="46">
                  <c:v>10.200000000000001</c:v>
                </c:pt>
                <c:pt idx="47">
                  <c:v>10.400000000000002</c:v>
                </c:pt>
                <c:pt idx="48">
                  <c:v>10.600000000000001</c:v>
                </c:pt>
                <c:pt idx="49">
                  <c:v>10.8</c:v>
                </c:pt>
                <c:pt idx="50">
                  <c:v>11.000000000000002</c:v>
                </c:pt>
                <c:pt idx="51">
                  <c:v>11.200000000000001</c:v>
                </c:pt>
                <c:pt idx="52">
                  <c:v>11.400000000000002</c:v>
                </c:pt>
                <c:pt idx="53">
                  <c:v>11.600000000000001</c:v>
                </c:pt>
                <c:pt idx="54">
                  <c:v>11.8</c:v>
                </c:pt>
                <c:pt idx="55">
                  <c:v>12.000000000000002</c:v>
                </c:pt>
                <c:pt idx="56">
                  <c:v>12.200000000000001</c:v>
                </c:pt>
                <c:pt idx="57">
                  <c:v>12.400000000000002</c:v>
                </c:pt>
                <c:pt idx="58">
                  <c:v>12.600000000000001</c:v>
                </c:pt>
                <c:pt idx="59">
                  <c:v>12.799999999999986</c:v>
                </c:pt>
                <c:pt idx="60">
                  <c:v>13.000000000000002</c:v>
                </c:pt>
                <c:pt idx="61">
                  <c:v>13.200000000000001</c:v>
                </c:pt>
                <c:pt idx="62">
                  <c:v>13.400000000000002</c:v>
                </c:pt>
                <c:pt idx="63">
                  <c:v>13.600000000000001</c:v>
                </c:pt>
                <c:pt idx="64">
                  <c:v>13.799999999999986</c:v>
                </c:pt>
                <c:pt idx="65">
                  <c:v>14.000000000000002</c:v>
                </c:pt>
                <c:pt idx="66">
                  <c:v>14.200000000000001</c:v>
                </c:pt>
                <c:pt idx="67">
                  <c:v>14.400000000000002</c:v>
                </c:pt>
                <c:pt idx="68">
                  <c:v>14.600000000000001</c:v>
                </c:pt>
                <c:pt idx="69">
                  <c:v>14.799999999999979</c:v>
                </c:pt>
                <c:pt idx="70">
                  <c:v>15.000000000000002</c:v>
                </c:pt>
              </c:numCache>
            </c:numRef>
          </c:cat>
          <c:val>
            <c:numRef>
              <c:f>Домаћинства!$K$685:$K$755</c:f>
              <c:numCache>
                <c:formatCode>General</c:formatCode>
                <c:ptCount val="71"/>
                <c:pt idx="0">
                  <c:v>1.3815005028714676E-4</c:v>
                </c:pt>
                <c:pt idx="1">
                  <c:v>2.431399009691703E-4</c:v>
                </c:pt>
                <c:pt idx="2">
                  <c:v>4.1760388496442618E-4</c:v>
                </c:pt>
                <c:pt idx="3">
                  <c:v>6.9996436646113322E-4</c:v>
                </c:pt>
                <c:pt idx="4">
                  <c:v>1.1449603300020261E-3</c:v>
                </c:pt>
                <c:pt idx="5">
                  <c:v>1.8277132254114745E-3</c:v>
                </c:pt>
                <c:pt idx="6">
                  <c:v>2.8472708098327255E-3</c:v>
                </c:pt>
                <c:pt idx="7">
                  <c:v>4.3286513165488334E-3</c:v>
                </c:pt>
                <c:pt idx="8">
                  <c:v>6.4221365927272771E-3</c:v>
                </c:pt>
                <c:pt idx="9">
                  <c:v>9.2984290072835665E-3</c:v>
                </c:pt>
                <c:pt idx="10">
                  <c:v>1.3138407491782321E-2</c:v>
                </c:pt>
                <c:pt idx="11">
                  <c:v>1.8116695381604937E-2</c:v>
                </c:pt>
                <c:pt idx="12">
                  <c:v>2.437913786047561E-2</c:v>
                </c:pt>
                <c:pt idx="13">
                  <c:v>3.20155385019067E-2</c:v>
                </c:pt>
                <c:pt idx="14">
                  <c:v>4.1030459959871576E-2</c:v>
                </c:pt>
                <c:pt idx="15">
                  <c:v>5.1316268242061924E-2</c:v>
                </c:pt>
                <c:pt idx="16">
                  <c:v>6.2633524998670295E-2</c:v>
                </c:pt>
                <c:pt idx="17">
                  <c:v>7.4603937358297345E-2</c:v>
                </c:pt>
                <c:pt idx="18">
                  <c:v>8.6720095967236469E-2</c:v>
                </c:pt>
                <c:pt idx="19">
                  <c:v>9.8374119348058647E-2</c:v>
                </c:pt>
                <c:pt idx="20">
                  <c:v>0.10890431113672781</c:v>
                </c:pt>
                <c:pt idx="21">
                  <c:v>0.11765554372978516</c:v>
                </c:pt>
                <c:pt idx="22">
                  <c:v>0.12404601920089077</c:v>
                </c:pt>
                <c:pt idx="23">
                  <c:v>0.12763106838534216</c:v>
                </c:pt>
                <c:pt idx="24">
                  <c:v>0.1281543069078373</c:v>
                </c:pt>
                <c:pt idx="25">
                  <c:v>0.12557800920738435</c:v>
                </c:pt>
                <c:pt idx="26">
                  <c:v>0.1200878024991973</c:v>
                </c:pt>
                <c:pt idx="27">
                  <c:v>0.11207115755112369</c:v>
                </c:pt>
                <c:pt idx="28">
                  <c:v>0.10207388925066554</c:v>
                </c:pt>
                <c:pt idx="29">
                  <c:v>9.0743238582878666E-2</c:v>
                </c:pt>
                <c:pt idx="30">
                  <c:v>7.8769583726904513E-2</c:v>
                </c:pt>
                <c:pt idx="31">
                  <c:v>6.6841139596012289E-2</c:v>
                </c:pt>
                <c:pt idx="32">
                  <c:v>5.5626719135387401E-2</c:v>
                </c:pt>
                <c:pt idx="33">
                  <c:v>4.5799446165799125E-2</c:v>
                </c:pt>
                <c:pt idx="34">
                  <c:v>3.8106468728607484E-2</c:v>
                </c:pt>
                <c:pt idx="35">
                  <c:v>3.3472587888207894E-2</c:v>
                </c:pt>
                <c:pt idx="36">
                  <c:v>3.3097756719237439E-2</c:v>
                </c:pt>
                <c:pt idx="37">
                  <c:v>3.8475545404700898E-2</c:v>
                </c:pt>
                <c:pt idx="38">
                  <c:v>5.1239944978293213E-2</c:v>
                </c:pt>
                <c:pt idx="39">
                  <c:v>7.2768998151882258E-2</c:v>
                </c:pt>
                <c:pt idx="40">
                  <c:v>0.10355791256545888</c:v>
                </c:pt>
                <c:pt idx="41">
                  <c:v>0.14251327376174291</c:v>
                </c:pt>
                <c:pt idx="42">
                  <c:v>0.18645693915441131</c:v>
                </c:pt>
                <c:pt idx="43">
                  <c:v>0.23017030636228308</c:v>
                </c:pt>
                <c:pt idx="44">
                  <c:v>0.26718055298386806</c:v>
                </c:pt>
                <c:pt idx="45">
                  <c:v>0.29119820691956788</c:v>
                </c:pt>
                <c:pt idx="46">
                  <c:v>0.29778241968457564</c:v>
                </c:pt>
                <c:pt idx="47">
                  <c:v>0.28562302167497688</c:v>
                </c:pt>
                <c:pt idx="48">
                  <c:v>0.25692220311635988</c:v>
                </c:pt>
                <c:pt idx="49">
                  <c:v>0.21671522973206858</c:v>
                </c:pt>
                <c:pt idx="50">
                  <c:v>0.17141094031033824</c:v>
                </c:pt>
                <c:pt idx="51">
                  <c:v>0.1271274491632694</c:v>
                </c:pt>
                <c:pt idx="52">
                  <c:v>8.8406978483408671E-2</c:v>
                </c:pt>
                <c:pt idx="53">
                  <c:v>5.7647066677861146E-2</c:v>
                </c:pt>
                <c:pt idx="54">
                  <c:v>3.5245981995391196E-2</c:v>
                </c:pt>
                <c:pt idx="55">
                  <c:v>2.0206111209410852E-2</c:v>
                </c:pt>
                <c:pt idx="56">
                  <c:v>1.0861654278055933E-2</c:v>
                </c:pt>
                <c:pt idx="57">
                  <c:v>5.4745566495500138E-3</c:v>
                </c:pt>
                <c:pt idx="58">
                  <c:v>2.5872682190635462E-3</c:v>
                </c:pt>
                <c:pt idx="59">
                  <c:v>1.1464981289720816E-3</c:v>
                </c:pt>
                <c:pt idx="60">
                  <c:v>4.7637020455020278E-4</c:v>
                </c:pt>
                <c:pt idx="61">
                  <c:v>1.8559025922057533E-4</c:v>
                </c:pt>
                <c:pt idx="62">
                  <c:v>6.7796173416711735E-5</c:v>
                </c:pt>
                <c:pt idx="63">
                  <c:v>2.3221739092499415E-5</c:v>
                </c:pt>
                <c:pt idx="64">
                  <c:v>7.458029593431031E-6</c:v>
                </c:pt>
                <c:pt idx="65">
                  <c:v>2.2459168505997763E-6</c:v>
                </c:pt>
                <c:pt idx="66">
                  <c:v>6.3416771492347872E-7</c:v>
                </c:pt>
                <c:pt idx="67">
                  <c:v>1.67902278694032E-7</c:v>
                </c:pt>
                <c:pt idx="68">
                  <c:v>4.1682423937354017E-8</c:v>
                </c:pt>
                <c:pt idx="69">
                  <c:v>9.7027887421288741E-9</c:v>
                </c:pt>
                <c:pt idx="70">
                  <c:v>2.1178409544731091E-9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18-4705-B971-7C7236585419}"/>
            </c:ext>
          </c:extLst>
        </c:ser>
        <c:axId val="162771328"/>
        <c:axId val="162773248"/>
      </c:areaChart>
      <c:catAx>
        <c:axId val="1627713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PV</a:t>
                </a:r>
                <a:r>
                  <a:rPr lang="en-US" baseline="0" dirty="0" smtClean="0"/>
                  <a:t> power </a:t>
                </a:r>
                <a:r>
                  <a:rPr lang="en-US" dirty="0" smtClean="0"/>
                  <a:t>[kW</a:t>
                </a:r>
                <a:r>
                  <a:rPr lang="en-US" dirty="0"/>
                  <a:t>]</a:t>
                </a:r>
              </a:p>
            </c:rich>
          </c:tx>
          <c:layout/>
        </c:title>
        <c:numFmt formatCode="General" sourceLinked="1"/>
        <c:tickLblPos val="nextTo"/>
        <c:crossAx val="162773248"/>
        <c:crosses val="autoZero"/>
        <c:auto val="1"/>
        <c:lblAlgn val="ctr"/>
        <c:lblOffset val="100"/>
        <c:tickLblSkip val="5"/>
        <c:tickMarkSkip val="5"/>
      </c:catAx>
      <c:valAx>
        <c:axId val="162773248"/>
        <c:scaling>
          <c:orientation val="minMax"/>
        </c:scaling>
        <c:axPos val="l"/>
        <c:majorGridlines/>
        <c:numFmt formatCode="General" sourceLinked="1"/>
        <c:tickLblPos val="nextTo"/>
        <c:crossAx val="162771328"/>
        <c:crosses val="autoZero"/>
        <c:crossBetween val="midCat"/>
      </c:valAx>
    </c:plotArea>
    <c:plotVisOnly val="1"/>
    <c:dispBlanksAs val="zero"/>
  </c:chart>
  <c:spPr>
    <a:solidFill>
      <a:schemeClr val="bg1"/>
    </a:solidFill>
    <a:ln w="28575">
      <a:solidFill>
        <a:srgbClr val="FF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900" b="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0.67397</cdr:x>
      <cdr:y>0.16522</cdr:y>
    </cdr:from>
    <cdr:to>
      <cdr:x>0.67397</cdr:x>
      <cdr:y>0.63735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2257785" y="306651"/>
          <a:ext cx="0" cy="87630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FE381-517E-4C96-A96E-C1F2301AB592}" type="datetimeFigureOut">
              <a:rPr lang="en-GB" smtClean="0"/>
              <a:pPr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1A70A-F7D6-40D8-8555-72B5F77073D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5.png"/><Relationship Id="rId9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.png"/><Relationship Id="rId7" Type="http://schemas.openxmlformats.org/officeDocument/2006/relationships/image" Target="../media/image2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tiff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7408" y="2420888"/>
            <a:ext cx="10657184" cy="1894362"/>
          </a:xfrm>
        </p:spPr>
        <p:txBody>
          <a:bodyPr>
            <a:normAutofit/>
          </a:bodyPr>
          <a:lstStyle/>
          <a:p>
            <a:r>
              <a:rPr lang="sr-Cyrl-RS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Интеграција купаца-произвођача у дистрибутивни систем Републике </a:t>
            </a:r>
            <a:r>
              <a:rPr lang="sr-Cyrl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рбије</a:t>
            </a:r>
            <a:endParaRPr lang="en-GB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6240" y="5153744"/>
            <a:ext cx="3168352" cy="1371600"/>
          </a:xfrm>
        </p:spPr>
        <p:txBody>
          <a:bodyPr>
            <a:normAutofit/>
          </a:bodyPr>
          <a:lstStyle/>
          <a:p>
            <a:r>
              <a:rPr lang="sr-Cyrl-RS" sz="2400" dirty="0" smtClean="0">
                <a:solidFill>
                  <a:srgbClr val="8686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Горан Добрић, доцент</a:t>
            </a:r>
            <a:endParaRPr lang="sr-Latn-RS" sz="2400" dirty="0" smtClean="0">
              <a:solidFill>
                <a:srgbClr val="8686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B9C21A0F-81F1-86E0-96C6-6B3CD70A2ACD}"/>
              </a:ext>
            </a:extLst>
          </p:cNvPr>
          <p:cNvGrpSpPr/>
          <p:nvPr/>
        </p:nvGrpSpPr>
        <p:grpSpPr>
          <a:xfrm>
            <a:off x="407370" y="332656"/>
            <a:ext cx="11377260" cy="861774"/>
            <a:chOff x="407370" y="332656"/>
            <a:chExt cx="11377260" cy="861774"/>
          </a:xfrm>
        </p:grpSpPr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2B920C8D-7C35-AB54-BC62-3458EE5EE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0" y="332656"/>
              <a:ext cx="1319481" cy="648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58A375A3-AC46-B13F-41A2-6D346C19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4755" y="332656"/>
              <a:ext cx="1725245" cy="64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69CF4374-3057-0E50-3D10-79B518CD7132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40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40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sr-Latn-RS" sz="1100" cap="small" spc="5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11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11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11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11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11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11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11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11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2224" y="5801726"/>
            <a:ext cx="3046125" cy="105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5718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71" y="387426"/>
            <a:ext cx="7467600" cy="504056"/>
          </a:xfrm>
        </p:spPr>
        <p:txBody>
          <a:bodyPr>
            <a:normAutofit fontScale="90000"/>
          </a:bodyPr>
          <a:lstStyle/>
          <a:p>
            <a:pPr algn="l"/>
            <a:r>
              <a:rPr lang="sr-Cyrl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адржај</a:t>
            </a:r>
            <a:endParaRPr lang="en-GB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1268760"/>
            <a:ext cx="1087320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Методологија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моделовања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Начини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фотонапонских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електрана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утицаја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Технички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прописи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Услови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повећање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капацитета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PV </a:t>
            </a:r>
            <a:r>
              <a:rPr lang="en-US" sz="2000" dirty="0" err="1" smtClean="0">
                <a:solidFill>
                  <a:srgbClr val="660066"/>
                </a:solidFill>
              </a:rPr>
              <a:t>пенетрацију</a:t>
            </a:r>
            <a:endParaRPr lang="en-US" sz="2000" dirty="0">
              <a:solidFill>
                <a:srgbClr val="660066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1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3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b="1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стања</a:t>
            </a:r>
            <a:r>
              <a:rPr lang="en-US" sz="2000" b="1" dirty="0" smtClean="0">
                <a:solidFill>
                  <a:srgbClr val="660066"/>
                </a:solidFill>
              </a:rPr>
              <a:t> ЕДС </a:t>
            </a:r>
            <a:r>
              <a:rPr lang="en-US" sz="2000" b="1" dirty="0" err="1" smtClean="0">
                <a:solidFill>
                  <a:srgbClr val="660066"/>
                </a:solidFill>
              </a:rPr>
              <a:t>са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b="1" dirty="0" smtClean="0">
                <a:solidFill>
                  <a:srgbClr val="660066"/>
                </a:solidFill>
              </a:rPr>
              <a:t/>
            </a:r>
            <a:br>
              <a:rPr lang="sr-Cyrl-RS" sz="2000" b="1" dirty="0" smtClean="0">
                <a:solidFill>
                  <a:srgbClr val="660066"/>
                </a:solidFill>
              </a:rPr>
            </a:b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980728"/>
            <a:ext cx="1087320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sr-Cyrl-RS" sz="2000" dirty="0" smtClean="0">
                <a:solidFill>
                  <a:srgbClr val="660066"/>
                </a:solidFill>
              </a:rPr>
              <a:t>Д</a:t>
            </a:r>
            <a:r>
              <a:rPr lang="en-US" sz="2000" dirty="0" err="1" smtClean="0">
                <a:solidFill>
                  <a:srgbClr val="660066"/>
                </a:solidFill>
              </a:rPr>
              <a:t>ата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је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статистичка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ЕДС-а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регистрованих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у </a:t>
            </a:r>
            <a:r>
              <a:rPr lang="en-US" sz="2000" dirty="0" err="1" smtClean="0">
                <a:solidFill>
                  <a:srgbClr val="660066"/>
                </a:solidFill>
              </a:rPr>
              <a:t>различитим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категоријама</a:t>
            </a:r>
            <a:r>
              <a:rPr lang="en-US" sz="2000" dirty="0" smtClean="0">
                <a:solidFill>
                  <a:srgbClr val="660066"/>
                </a:solidFill>
              </a:rPr>
              <a:t>: 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домаћинства</a:t>
            </a:r>
            <a:r>
              <a:rPr lang="en-US" sz="2000" dirty="0" smtClean="0">
                <a:solidFill>
                  <a:srgbClr val="660066"/>
                </a:solidFill>
              </a:rPr>
              <a:t>, 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стамбене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заједнице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остали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sr-Cyrl-RS" sz="2000" dirty="0" smtClean="0">
                <a:solidFill>
                  <a:srgbClr val="660066"/>
                </a:solidFill>
              </a:rPr>
              <a:t>Садржај анализа</a:t>
            </a:r>
            <a:r>
              <a:rPr lang="en-US" sz="2000" dirty="0" smtClean="0">
                <a:solidFill>
                  <a:srgbClr val="660066"/>
                </a:solidFill>
              </a:rPr>
              <a:t>: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Организациона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структура</a:t>
            </a:r>
            <a:r>
              <a:rPr lang="en-US" sz="2000" dirty="0" smtClean="0">
                <a:solidFill>
                  <a:srgbClr val="660066"/>
                </a:solidFill>
              </a:rPr>
              <a:t> ЕДС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Енергетски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показатељи</a:t>
            </a:r>
            <a:r>
              <a:rPr lang="en-US" sz="2000" dirty="0" smtClean="0">
                <a:solidFill>
                  <a:srgbClr val="660066"/>
                </a:solidFill>
              </a:rPr>
              <a:t> ЕДС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Типске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изабране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мреже</a:t>
            </a:r>
            <a:r>
              <a:rPr lang="en-US" sz="2000" dirty="0" smtClean="0">
                <a:solidFill>
                  <a:srgbClr val="660066"/>
                </a:solidFill>
              </a:rPr>
              <a:t> у ЕДС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Статистичка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регистрованих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у ЕДС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Искуства</a:t>
            </a:r>
            <a:r>
              <a:rPr lang="en-US" sz="2000" dirty="0" smtClean="0">
                <a:solidFill>
                  <a:srgbClr val="660066"/>
                </a:solidFill>
              </a:rPr>
              <a:t> у </a:t>
            </a:r>
            <a:r>
              <a:rPr lang="en-US" sz="2000" dirty="0" err="1" smtClean="0">
                <a:solidFill>
                  <a:srgbClr val="660066"/>
                </a:solidFill>
              </a:rPr>
              <a:t>раду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повећаним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уделом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en-US" sz="2000" dirty="0">
              <a:solidFill>
                <a:srgbClr val="660066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енергетски показатељи ЕДС</a:t>
            </a:r>
            <a:r>
              <a:rPr lang="sr-Cyrl-RS" sz="2000" dirty="0" smtClean="0">
                <a:solidFill>
                  <a:srgbClr val="660066"/>
                </a:solidFill>
              </a:rPr>
              <a:t/>
            </a:r>
            <a:br>
              <a:rPr lang="sr-Cyrl-RS" sz="2000" dirty="0" smtClean="0">
                <a:solidFill>
                  <a:srgbClr val="660066"/>
                </a:solidFill>
              </a:rPr>
            </a:b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4" name="Chart 23"/>
          <p:cNvGraphicFramePr/>
          <p:nvPr/>
        </p:nvGraphicFramePr>
        <p:xfrm>
          <a:off x="263352" y="908720"/>
          <a:ext cx="540060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Rectangle 26"/>
          <p:cNvSpPr/>
          <p:nvPr/>
        </p:nvSpPr>
        <p:spPr>
          <a:xfrm>
            <a:off x="335360" y="1772816"/>
            <a:ext cx="2088232" cy="1656184"/>
          </a:xfrm>
          <a:prstGeom prst="rect">
            <a:avLst/>
          </a:prstGeom>
          <a:solidFill>
            <a:srgbClr val="3EEA8C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dirty="0" smtClean="0">
                <a:solidFill>
                  <a:srgbClr val="FF0000"/>
                </a:solidFill>
              </a:rPr>
              <a:t>75%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23592" y="2492896"/>
            <a:ext cx="2952328" cy="936104"/>
          </a:xfrm>
          <a:prstGeom prst="rect">
            <a:avLst/>
          </a:prstGeom>
          <a:solidFill>
            <a:srgbClr val="0070C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dirty="0" smtClean="0">
                <a:solidFill>
                  <a:srgbClr val="FF0000"/>
                </a:solidFill>
              </a:rPr>
              <a:t>25%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29" name="Chart 28"/>
          <p:cNvGraphicFramePr/>
          <p:nvPr/>
        </p:nvGraphicFramePr>
        <p:xfrm>
          <a:off x="5807968" y="908720"/>
          <a:ext cx="540000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Chart 29"/>
          <p:cNvGraphicFramePr/>
          <p:nvPr/>
        </p:nvGraphicFramePr>
        <p:xfrm>
          <a:off x="2639616" y="1916832"/>
          <a:ext cx="6264695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Rectangle 31"/>
          <p:cNvSpPr/>
          <p:nvPr/>
        </p:nvSpPr>
        <p:spPr>
          <a:xfrm>
            <a:off x="1847528" y="980728"/>
            <a:ext cx="8064896" cy="923330"/>
          </a:xfrm>
          <a:prstGeom prst="rect">
            <a:avLst/>
          </a:prstGeom>
          <a:solidFill>
            <a:srgbClr val="137991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>
                <a:solidFill>
                  <a:schemeClr val="bg1"/>
                </a:solidFill>
              </a:rPr>
              <a:t>Може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се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закључити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да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инсталисана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снага</a:t>
            </a:r>
            <a:r>
              <a:rPr lang="en-US" b="1" dirty="0" smtClean="0">
                <a:solidFill>
                  <a:schemeClr val="bg1"/>
                </a:solidFill>
              </a:rPr>
              <a:t> PV </a:t>
            </a:r>
            <a:r>
              <a:rPr lang="en-US" b="1" dirty="0" err="1" smtClean="0">
                <a:solidFill>
                  <a:schemeClr val="bg1"/>
                </a:solidFill>
              </a:rPr>
              <a:t>електране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од</a:t>
            </a:r>
            <a:r>
              <a:rPr lang="en-US" b="1" dirty="0" smtClean="0">
                <a:solidFill>
                  <a:schemeClr val="bg1"/>
                </a:solidFill>
              </a:rPr>
              <a:t> 6,9 kW </a:t>
            </a:r>
            <a:r>
              <a:rPr lang="en-US" b="1" dirty="0" err="1" smtClean="0">
                <a:solidFill>
                  <a:schemeClr val="bg1"/>
                </a:solidFill>
              </a:rPr>
              <a:t>задовољава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годишње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потребе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за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електричном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енергијом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код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око</a:t>
            </a:r>
            <a:r>
              <a:rPr lang="en-US" b="1" dirty="0" smtClean="0">
                <a:solidFill>
                  <a:schemeClr val="bg1"/>
                </a:solidFill>
              </a:rPr>
              <a:t> 90% </a:t>
            </a:r>
            <a:r>
              <a:rPr lang="en-US" b="1" dirty="0" err="1" smtClean="0">
                <a:solidFill>
                  <a:schemeClr val="bg1"/>
                </a:solidFill>
              </a:rPr>
              <a:t>домаћинстава</a:t>
            </a:r>
            <a:r>
              <a:rPr lang="en-US" b="1" dirty="0" smtClean="0">
                <a:solidFill>
                  <a:schemeClr val="bg1"/>
                </a:solidFill>
              </a:rPr>
              <a:t> у ЕДС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H="1">
            <a:off x="3503712" y="2885546"/>
            <a:ext cx="2507490" cy="0"/>
          </a:xfrm>
          <a:prstGeom prst="line">
            <a:avLst/>
          </a:prstGeom>
          <a:ln w="38100">
            <a:solidFill>
              <a:srgbClr val="000000">
                <a:alpha val="6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023992" y="2852936"/>
            <a:ext cx="0" cy="1800200"/>
          </a:xfrm>
          <a:prstGeom prst="line">
            <a:avLst/>
          </a:prstGeom>
          <a:ln w="38100">
            <a:solidFill>
              <a:srgbClr val="000000">
                <a:alpha val="6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P spid="27" grpId="0" animBg="1"/>
      <p:bldP spid="27" grpId="1" animBg="1"/>
      <p:bldP spid="28" grpId="0" animBg="1"/>
      <p:bldP spid="28" grpId="1" animBg="1"/>
      <p:bldGraphic spid="29" grpId="0">
        <p:bldAsOne/>
      </p:bldGraphic>
      <p:bldGraphic spid="29" grpId="1">
        <p:bldAsOne/>
      </p:bldGraphic>
      <p:bldGraphic spid="30" grpId="0">
        <p:bldAsOne/>
      </p:bldGraphic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типске и изабране дистрибутивне мреже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9376" y="1052736"/>
            <a:ext cx="4608512" cy="4896544"/>
          </a:xfrm>
          <a:prstGeom prst="rect">
            <a:avLst/>
          </a:prstGeom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87888" y="1052736"/>
            <a:ext cx="252412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7752184" y="1268760"/>
            <a:ext cx="361990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i="1" dirty="0" smtClean="0">
                <a:solidFill>
                  <a:srgbClr val="660066"/>
                </a:solidFill>
              </a:rPr>
              <a:t>НН </a:t>
            </a:r>
            <a:r>
              <a:rPr lang="en-US" b="1" i="1" dirty="0" err="1" smtClean="0">
                <a:solidFill>
                  <a:srgbClr val="660066"/>
                </a:solidFill>
              </a:rPr>
              <a:t>мрежа</a:t>
            </a:r>
            <a:r>
              <a:rPr lang="en-US" b="1" i="1" dirty="0" smtClean="0">
                <a:solidFill>
                  <a:srgbClr val="660066"/>
                </a:solidFill>
              </a:rPr>
              <a:t> – </a:t>
            </a:r>
            <a:r>
              <a:rPr lang="en-US" b="1" i="1" dirty="0" err="1" smtClean="0">
                <a:solidFill>
                  <a:srgbClr val="660066"/>
                </a:solidFill>
              </a:rPr>
              <a:t>шумадијски</a:t>
            </a:r>
            <a:r>
              <a:rPr lang="en-US" b="1" i="1" dirty="0" smtClean="0">
                <a:solidFill>
                  <a:srgbClr val="660066"/>
                </a:solidFill>
              </a:rPr>
              <a:t> </a:t>
            </a:r>
            <a:r>
              <a:rPr lang="en-US" b="1" i="1" dirty="0" err="1" smtClean="0">
                <a:solidFill>
                  <a:srgbClr val="660066"/>
                </a:solidFill>
              </a:rPr>
              <a:t>тип</a:t>
            </a:r>
            <a:endParaRPr lang="sr-Cyrl-RS" b="1" i="1" dirty="0" smtClean="0">
              <a:solidFill>
                <a:srgbClr val="660066"/>
              </a:solidFill>
            </a:endParaRPr>
          </a:p>
          <a:p>
            <a:endParaRPr lang="sr-Cyrl-RS" b="1" i="1" dirty="0" smtClean="0">
              <a:solidFill>
                <a:srgbClr val="660066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660066"/>
                </a:solidFill>
              </a:rPr>
              <a:t>MATLAB и PSS SINCAL</a:t>
            </a:r>
            <a:endParaRPr lang="sr-Cyrl-RS" dirty="0" smtClean="0">
              <a:solidFill>
                <a:srgbClr val="660066"/>
              </a:solidFill>
            </a:endParaRPr>
          </a:p>
          <a:p>
            <a:pPr>
              <a:buFont typeface="Arial" pitchFamily="34" charset="0"/>
              <a:buChar char="•"/>
            </a:pPr>
            <a:endParaRPr lang="sr-Cyrl-RS" dirty="0" smtClean="0">
              <a:solidFill>
                <a:srgbClr val="660066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660066"/>
              </a:solidFill>
            </a:endParaRPr>
          </a:p>
          <a:p>
            <a:endParaRPr lang="en-US" dirty="0">
              <a:solidFill>
                <a:srgbClr val="660066"/>
              </a:solidFill>
            </a:endParaRPr>
          </a:p>
        </p:txBody>
      </p:sp>
      <p:pic>
        <p:nvPicPr>
          <p:cNvPr id="19" name="Picture 18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du="http://schemas.microsoft.com/office/word/2023/wordml/word16du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968208" y="2276872"/>
            <a:ext cx="3973336" cy="38128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err="1" smtClean="0">
                <a:solidFill>
                  <a:srgbClr val="660066"/>
                </a:solidFill>
              </a:rPr>
              <a:t>Статистичка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регистрованих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b="1" dirty="0" smtClean="0">
                <a:solidFill>
                  <a:srgbClr val="660066"/>
                </a:solidFill>
              </a:rPr>
              <a:t> у ЕДС</a:t>
            </a:r>
            <a:r>
              <a:rPr lang="sr-Cyrl-RS" sz="2000" dirty="0" smtClean="0">
                <a:solidFill>
                  <a:srgbClr val="660066"/>
                </a:solidFill>
              </a:rPr>
              <a:t/>
            </a:r>
            <a:br>
              <a:rPr lang="sr-Cyrl-RS" sz="2000" dirty="0" smtClean="0">
                <a:solidFill>
                  <a:srgbClr val="660066"/>
                </a:solidFill>
              </a:rPr>
            </a:b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Chart 12"/>
          <p:cNvGraphicFramePr/>
          <p:nvPr/>
        </p:nvGraphicFramePr>
        <p:xfrm>
          <a:off x="479376" y="980728"/>
          <a:ext cx="46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/>
          <p:nvPr/>
        </p:nvGraphicFramePr>
        <p:xfrm>
          <a:off x="5447928" y="980728"/>
          <a:ext cx="46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/>
          <p:cNvGraphicFramePr/>
          <p:nvPr/>
        </p:nvGraphicFramePr>
        <p:xfrm>
          <a:off x="479376" y="3645023"/>
          <a:ext cx="46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5447928" y="3645023"/>
          <a:ext cx="46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Chart 16"/>
          <p:cNvGraphicFramePr/>
          <p:nvPr/>
        </p:nvGraphicFramePr>
        <p:xfrm>
          <a:off x="2927648" y="2348880"/>
          <a:ext cx="5616624" cy="3024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  <p:bldGraphic spid="15" grpId="0">
        <p:bldAsOne/>
      </p:bldGraphic>
      <p:bldGraphic spid="16" grpId="0">
        <p:bldAsOne/>
      </p:bldGraphic>
      <p:bldGraphic spid="1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err="1" smtClean="0">
                <a:solidFill>
                  <a:srgbClr val="660066"/>
                </a:solidFill>
              </a:rPr>
              <a:t>Статистичка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регистрованих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b="1" dirty="0" smtClean="0">
                <a:solidFill>
                  <a:srgbClr val="660066"/>
                </a:solidFill>
              </a:rPr>
              <a:t> у ЕДС</a:t>
            </a:r>
            <a:r>
              <a:rPr lang="sr-Cyrl-RS" sz="2000" dirty="0" smtClean="0">
                <a:solidFill>
                  <a:srgbClr val="660066"/>
                </a:solidFill>
              </a:rPr>
              <a:t/>
            </a:r>
            <a:br>
              <a:rPr lang="sr-Cyrl-RS" sz="2000" dirty="0" smtClean="0">
                <a:solidFill>
                  <a:srgbClr val="660066"/>
                </a:solidFill>
              </a:rPr>
            </a:b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" name="Chart 17"/>
          <p:cNvGraphicFramePr/>
          <p:nvPr/>
        </p:nvGraphicFramePr>
        <p:xfrm>
          <a:off x="407368" y="836712"/>
          <a:ext cx="504056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hart 18"/>
          <p:cNvGraphicFramePr/>
          <p:nvPr/>
        </p:nvGraphicFramePr>
        <p:xfrm>
          <a:off x="5663952" y="836712"/>
          <a:ext cx="504000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567608" y="4149080"/>
          <a:ext cx="6264697" cy="1920240"/>
        </p:xfrm>
        <a:graphic>
          <a:graphicData uri="http://schemas.openxmlformats.org/drawingml/2006/table">
            <a:tbl>
              <a:tblPr/>
              <a:tblGrid>
                <a:gridCol w="1104436"/>
                <a:gridCol w="1507262"/>
                <a:gridCol w="2014129"/>
                <a:gridCol w="1638870"/>
              </a:tblGrid>
              <a:tr h="30188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Година</a:t>
                      </a:r>
                      <a:endParaRPr lang="en-US" sz="2000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Број купаца-произвођача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Снага</a:t>
                      </a:r>
                      <a:r>
                        <a:rPr lang="en-US" sz="1400" b="1" dirty="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купаца-произвођача</a:t>
                      </a:r>
                      <a:r>
                        <a:rPr lang="en-US" sz="1400" b="1" dirty="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 [MW]</a:t>
                      </a:r>
                      <a:endParaRPr lang="en-US" sz="2000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Снага</a:t>
                      </a:r>
                      <a:r>
                        <a:rPr lang="en-US" sz="1400" b="1" dirty="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по</a:t>
                      </a:r>
                      <a:r>
                        <a:rPr lang="en-US" sz="1400" b="1" dirty="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 КП [kW]</a:t>
                      </a:r>
                      <a:endParaRPr lang="en-US" sz="2000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12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2024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2900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7,99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</a:tr>
              <a:tr h="2012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2025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6500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51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7,85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12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2026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11500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90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7,77</a:t>
                      </a:r>
                      <a:endParaRPr lang="en-US" sz="2000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</a:tr>
              <a:tr h="2012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2027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18000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140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7,72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12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2028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26000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</a:tr>
              <a:tr h="2012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2029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35200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270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7,67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12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2030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46000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352</a:t>
                      </a:r>
                      <a:endParaRPr lang="en-US" sz="200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60066"/>
                          </a:solidFill>
                          <a:latin typeface="Times New Roman"/>
                          <a:ea typeface="Times New Roman"/>
                        </a:rPr>
                        <a:t>7,65</a:t>
                      </a:r>
                      <a:endParaRPr lang="en-US" sz="2000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err="1" smtClean="0">
                <a:solidFill>
                  <a:srgbClr val="660066"/>
                </a:solidFill>
              </a:rPr>
              <a:t>Статистичка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регистрованих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b="1" dirty="0" smtClean="0">
                <a:solidFill>
                  <a:srgbClr val="660066"/>
                </a:solidFill>
              </a:rPr>
              <a:t> у ЕДС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Chart 12"/>
          <p:cNvGraphicFramePr/>
          <p:nvPr/>
        </p:nvGraphicFramePr>
        <p:xfrm>
          <a:off x="479376" y="1052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168008" y="1124744"/>
          <a:ext cx="4824537" cy="1512169"/>
        </p:xfrm>
        <a:graphic>
          <a:graphicData uri="http://schemas.openxmlformats.org/drawingml/2006/table">
            <a:tbl>
              <a:tblPr/>
              <a:tblGrid>
                <a:gridCol w="1825873"/>
                <a:gridCol w="1499332"/>
                <a:gridCol w="1499332"/>
              </a:tblGrid>
              <a:tr h="65318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Средња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вредност</a:t>
                      </a:r>
                      <a:endParaRPr lang="en-US" sz="20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Стандардна девијација</a:t>
                      </a:r>
                      <a:endParaRPr lang="en-US" sz="20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49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Снага до 8 kW</a:t>
                      </a:r>
                      <a:endParaRPr lang="en-US" sz="20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5,73 kW</a:t>
                      </a:r>
                      <a:endParaRPr lang="en-US" sz="20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1,280</a:t>
                      </a:r>
                      <a:endParaRPr lang="en-US" sz="20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42949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Снага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преко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8 kW</a:t>
                      </a:r>
                      <a:endParaRPr lang="en-US" sz="20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10,17 kW</a:t>
                      </a:r>
                      <a:endParaRPr lang="en-US" sz="20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0,788</a:t>
                      </a:r>
                      <a:endParaRPr lang="en-US" sz="20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6168008" y="278092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479376" y="4437112"/>
            <a:ext cx="5400600" cy="1477328"/>
          </a:xfrm>
          <a:prstGeom prst="rect">
            <a:avLst/>
          </a:prstGeom>
          <a:solidFill>
            <a:srgbClr val="13799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Закључак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изведен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sr-Cyrl-RS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слике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веома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битан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моделовање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производних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објеката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КП у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даљој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анализи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тј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процену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снаге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производних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објеката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КП у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случају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повећања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броја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КП у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некој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НН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мрежи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665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err="1" smtClean="0">
                <a:solidFill>
                  <a:srgbClr val="660066"/>
                </a:solidFill>
              </a:rPr>
              <a:t>Искуства</a:t>
            </a:r>
            <a:r>
              <a:rPr lang="en-US" sz="2000" b="1" dirty="0" smtClean="0">
                <a:solidFill>
                  <a:srgbClr val="660066"/>
                </a:solidFill>
              </a:rPr>
              <a:t> у </a:t>
            </a:r>
            <a:r>
              <a:rPr lang="en-US" sz="2000" b="1" dirty="0" err="1" smtClean="0">
                <a:solidFill>
                  <a:srgbClr val="660066"/>
                </a:solidFill>
              </a:rPr>
              <a:t>раду</a:t>
            </a:r>
            <a:r>
              <a:rPr lang="en-US" sz="2000" b="1" dirty="0" smtClean="0">
                <a:solidFill>
                  <a:srgbClr val="660066"/>
                </a:solidFill>
              </a:rPr>
              <a:t> ЕДС </a:t>
            </a:r>
            <a:r>
              <a:rPr lang="en-US" sz="2000" b="1" dirty="0" err="1" smtClean="0">
                <a:solidFill>
                  <a:srgbClr val="660066"/>
                </a:solidFill>
              </a:rPr>
              <a:t>са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повећаним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уделом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" name="Chart 13"/>
          <p:cNvGraphicFramePr/>
          <p:nvPr/>
        </p:nvGraphicFramePr>
        <p:xfrm>
          <a:off x="335360" y="836712"/>
          <a:ext cx="54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Chart 16"/>
          <p:cNvGraphicFramePr/>
          <p:nvPr/>
        </p:nvGraphicFramePr>
        <p:xfrm>
          <a:off x="5951984" y="836711"/>
          <a:ext cx="54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/>
        </p:nvGraphicFramePr>
        <p:xfrm>
          <a:off x="5951984" y="836711"/>
          <a:ext cx="54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335360" y="836711"/>
          <a:ext cx="54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err="1" smtClean="0">
                <a:solidFill>
                  <a:srgbClr val="660066"/>
                </a:solidFill>
              </a:rPr>
              <a:t>Искуства</a:t>
            </a:r>
            <a:r>
              <a:rPr lang="en-US" sz="2000" b="1" dirty="0" smtClean="0">
                <a:solidFill>
                  <a:srgbClr val="660066"/>
                </a:solidFill>
              </a:rPr>
              <a:t> у </a:t>
            </a:r>
            <a:r>
              <a:rPr lang="en-US" sz="2000" b="1" dirty="0" err="1" smtClean="0">
                <a:solidFill>
                  <a:srgbClr val="660066"/>
                </a:solidFill>
              </a:rPr>
              <a:t>раду</a:t>
            </a:r>
            <a:r>
              <a:rPr lang="en-US" sz="2000" b="1" dirty="0" smtClean="0">
                <a:solidFill>
                  <a:srgbClr val="660066"/>
                </a:solidFill>
              </a:rPr>
              <a:t> ЕДС </a:t>
            </a:r>
            <a:r>
              <a:rPr lang="en-US" sz="2000" b="1" dirty="0" err="1" smtClean="0">
                <a:solidFill>
                  <a:srgbClr val="660066"/>
                </a:solidFill>
              </a:rPr>
              <a:t>са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повећаним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уделом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err="1" smtClean="0">
                <a:solidFill>
                  <a:srgbClr val="660066"/>
                </a:solidFill>
              </a:rPr>
              <a:t>Искуства</a:t>
            </a:r>
            <a:r>
              <a:rPr lang="en-US" sz="2000" b="1" dirty="0" smtClean="0">
                <a:solidFill>
                  <a:srgbClr val="660066"/>
                </a:solidFill>
              </a:rPr>
              <a:t> у </a:t>
            </a:r>
            <a:r>
              <a:rPr lang="en-US" sz="2000" b="1" dirty="0" err="1" smtClean="0">
                <a:solidFill>
                  <a:srgbClr val="660066"/>
                </a:solidFill>
              </a:rPr>
              <a:t>раду</a:t>
            </a:r>
            <a:r>
              <a:rPr lang="en-US" sz="2000" b="1" dirty="0" smtClean="0">
                <a:solidFill>
                  <a:srgbClr val="660066"/>
                </a:solidFill>
              </a:rPr>
              <a:t> ЕДС </a:t>
            </a:r>
            <a:r>
              <a:rPr lang="en-US" sz="2000" b="1" dirty="0" err="1" smtClean="0">
                <a:solidFill>
                  <a:srgbClr val="660066"/>
                </a:solidFill>
              </a:rPr>
              <a:t>са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повећаним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уделом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" name="Chart 13"/>
          <p:cNvGraphicFramePr/>
          <p:nvPr/>
        </p:nvGraphicFramePr>
        <p:xfrm>
          <a:off x="479376" y="908720"/>
          <a:ext cx="50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5591944" y="908720"/>
          <a:ext cx="50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623392" y="4848254"/>
            <a:ext cx="10009112" cy="830997"/>
          </a:xfrm>
          <a:prstGeom prst="rect">
            <a:avLst/>
          </a:prstGeom>
          <a:solidFill>
            <a:srgbClr val="C2D69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тачнију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потрошње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електричне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енергије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КП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након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стицања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статуса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као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производње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КП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потребно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поседовати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податке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производњи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производног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објекта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сваког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КП, а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пожељно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о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потрошњи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електричне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енергије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80808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71" y="387426"/>
            <a:ext cx="7467600" cy="504056"/>
          </a:xfrm>
        </p:spPr>
        <p:txBody>
          <a:bodyPr>
            <a:normAutofit fontScale="90000"/>
          </a:bodyPr>
          <a:lstStyle/>
          <a:p>
            <a:pPr algn="l"/>
            <a:r>
              <a:rPr lang="sr-Cyrl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адржај</a:t>
            </a:r>
            <a:endParaRPr lang="en-GB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1268760"/>
            <a:ext cx="1087320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1" dirty="0" err="1" smtClean="0">
                <a:solidFill>
                  <a:srgbClr val="660066"/>
                </a:solidFill>
              </a:rPr>
              <a:t>Методологија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моделовања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b="1" dirty="0" smtClean="0">
                <a:solidFill>
                  <a:srgbClr val="660066"/>
                </a:solidFill>
              </a:rPr>
              <a:t> и </a:t>
            </a:r>
            <a:r>
              <a:rPr lang="en-US" sz="2000" b="1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b="1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Начини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фотонапонских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електрана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утицаја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Технички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прописи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Услови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повећање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капацитета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PV </a:t>
            </a:r>
            <a:r>
              <a:rPr lang="en-US" sz="2000" dirty="0" err="1" smtClean="0">
                <a:solidFill>
                  <a:srgbClr val="660066"/>
                </a:solidFill>
              </a:rPr>
              <a:t>пенетрацију</a:t>
            </a:r>
            <a:endParaRPr lang="en-US" sz="2000" dirty="0">
              <a:solidFill>
                <a:srgbClr val="660066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sr-Cyrl-RS" sz="2000" b="1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b="1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b="1" dirty="0" smtClean="0">
                <a:solidFill>
                  <a:srgbClr val="660066"/>
                </a:solidFill>
              </a:rPr>
              <a:t> и </a:t>
            </a:r>
            <a:r>
              <a:rPr lang="en-US" sz="2000" b="1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b="1" dirty="0" smtClean="0">
                <a:solidFill>
                  <a:srgbClr val="660066"/>
                </a:solidFill>
              </a:rPr>
              <a:t> 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980728"/>
            <a:ext cx="1087320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000" dirty="0" smtClean="0">
                <a:solidFill>
                  <a:srgbClr val="660066"/>
                </a:solidFill>
              </a:rPr>
              <a:t>Потребна су два модела</a:t>
            </a:r>
            <a:r>
              <a:rPr lang="en-US" sz="2000" dirty="0" smtClean="0">
                <a:solidFill>
                  <a:srgbClr val="660066"/>
                </a:solidFill>
              </a:rPr>
              <a:t>– </a:t>
            </a:r>
            <a:r>
              <a:rPr lang="sr-Cyrl-RS" sz="2000" b="1" dirty="0" smtClean="0">
                <a:solidFill>
                  <a:srgbClr val="660066"/>
                </a:solidFill>
              </a:rPr>
              <a:t>производња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sr-Cyrl-RS" sz="2000" dirty="0" smtClean="0">
                <a:solidFill>
                  <a:srgbClr val="660066"/>
                </a:solidFill>
              </a:rPr>
              <a:t>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sr-Cyrl-RS" sz="2000" b="1" dirty="0" smtClean="0">
                <a:solidFill>
                  <a:srgbClr val="660066"/>
                </a:solidFill>
              </a:rPr>
              <a:t>потрошња</a:t>
            </a:r>
            <a:endParaRPr lang="en-US" sz="2000" b="1" dirty="0" smtClean="0">
              <a:solidFill>
                <a:srgbClr val="660066"/>
              </a:solidFill>
            </a:endParaRPr>
          </a:p>
          <a:p>
            <a:endParaRPr lang="sr-Cyrl-RS" sz="2000" dirty="0" smtClean="0">
              <a:solidFill>
                <a:srgbClr val="660066"/>
              </a:solidFill>
            </a:endParaRPr>
          </a:p>
          <a:p>
            <a:r>
              <a:rPr lang="sr-Cyrl-RS" sz="2000" dirty="0" smtClean="0">
                <a:solidFill>
                  <a:srgbClr val="660066"/>
                </a:solidFill>
              </a:rPr>
              <a:t>Два приступа се могу користити</a:t>
            </a:r>
            <a:r>
              <a:rPr lang="en-US" sz="2000" dirty="0" smtClean="0">
                <a:solidFill>
                  <a:srgbClr val="660066"/>
                </a:solidFill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sr-Cyrl-RS" dirty="0" smtClean="0">
                <a:solidFill>
                  <a:srgbClr val="660066"/>
                </a:solidFill>
              </a:rPr>
              <a:t>Најкритичнији сценарио</a:t>
            </a:r>
            <a:r>
              <a:rPr lang="en-US" dirty="0" smtClean="0">
                <a:solidFill>
                  <a:srgbClr val="660066"/>
                </a:solidFill>
              </a:rPr>
              <a:t> – </a:t>
            </a:r>
            <a:r>
              <a:rPr lang="sr-Cyrl-RS" dirty="0" smtClean="0">
                <a:solidFill>
                  <a:srgbClr val="660066"/>
                </a:solidFill>
              </a:rPr>
              <a:t>анализа једног тренутка</a:t>
            </a:r>
            <a:r>
              <a:rPr lang="en-US" dirty="0" smtClean="0">
                <a:solidFill>
                  <a:srgbClr val="660066"/>
                </a:solidFill>
              </a:rPr>
              <a:t> (</a:t>
            </a:r>
            <a:r>
              <a:rPr lang="sr-Cyrl-RS" dirty="0" smtClean="0">
                <a:solidFill>
                  <a:srgbClr val="660066"/>
                </a:solidFill>
              </a:rPr>
              <a:t>једновремени догађаји</a:t>
            </a:r>
            <a:r>
              <a:rPr lang="en-US" dirty="0" smtClean="0">
                <a:solidFill>
                  <a:srgbClr val="660066"/>
                </a:solidFill>
              </a:rPr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sr-Cyrl-RS" dirty="0" smtClean="0">
                <a:solidFill>
                  <a:srgbClr val="660066"/>
                </a:solidFill>
              </a:rPr>
              <a:t>Реални сценарио</a:t>
            </a:r>
            <a:r>
              <a:rPr lang="en-US" dirty="0" smtClean="0">
                <a:solidFill>
                  <a:srgbClr val="660066"/>
                </a:solidFill>
              </a:rPr>
              <a:t> – </a:t>
            </a:r>
            <a:r>
              <a:rPr lang="sr-Cyrl-RS" dirty="0" smtClean="0">
                <a:solidFill>
                  <a:srgbClr val="660066"/>
                </a:solidFill>
              </a:rPr>
              <a:t>анализа у временском домену</a:t>
            </a:r>
            <a:endParaRPr lang="en-US" dirty="0" smtClean="0">
              <a:solidFill>
                <a:srgbClr val="660066"/>
              </a:solidFill>
            </a:endParaRPr>
          </a:p>
          <a:p>
            <a:endParaRPr lang="sr-Cyrl-RS" sz="2000" b="1" dirty="0" smtClean="0">
              <a:solidFill>
                <a:srgbClr val="660066"/>
              </a:solidFill>
            </a:endParaRPr>
          </a:p>
          <a:p>
            <a:r>
              <a:rPr lang="sr-Cyrl-RS" sz="2000" b="1" dirty="0" smtClean="0">
                <a:solidFill>
                  <a:srgbClr val="660066"/>
                </a:solidFill>
              </a:rPr>
              <a:t>Дијаграми потрошње</a:t>
            </a:r>
            <a:endParaRPr lang="en-US" sz="2000" dirty="0" smtClean="0">
              <a:solidFill>
                <a:srgbClr val="660066"/>
              </a:solidFill>
            </a:endParaRPr>
          </a:p>
          <a:p>
            <a:pPr lvl="1"/>
            <a:r>
              <a:rPr lang="sr-Cyrl-RS" dirty="0" smtClean="0">
                <a:solidFill>
                  <a:srgbClr val="660066"/>
                </a:solidFill>
              </a:rPr>
              <a:t>Мерења у ТС</a:t>
            </a:r>
          </a:p>
          <a:p>
            <a:pPr lvl="1"/>
            <a:r>
              <a:rPr lang="sr-Cyrl-RS" dirty="0" smtClean="0">
                <a:solidFill>
                  <a:srgbClr val="660066"/>
                </a:solidFill>
              </a:rPr>
              <a:t>Месечна потрошња појединачних потрошача</a:t>
            </a:r>
            <a:endParaRPr lang="en-US" dirty="0" smtClean="0">
              <a:solidFill>
                <a:srgbClr val="660066"/>
              </a:solidFill>
            </a:endParaRPr>
          </a:p>
          <a:p>
            <a:endParaRPr lang="sr-Cyrl-RS" sz="2000" b="1" dirty="0" smtClean="0">
              <a:solidFill>
                <a:srgbClr val="660066"/>
              </a:solidFill>
            </a:endParaRPr>
          </a:p>
          <a:p>
            <a:r>
              <a:rPr lang="sr-Cyrl-RS" sz="2000" b="1" dirty="0" smtClean="0">
                <a:solidFill>
                  <a:srgbClr val="660066"/>
                </a:solidFill>
              </a:rPr>
              <a:t>Дијаграми производње</a:t>
            </a:r>
            <a:endParaRPr lang="en-US" sz="2000" b="1" dirty="0" smtClean="0">
              <a:solidFill>
                <a:srgbClr val="660066"/>
              </a:solidFill>
            </a:endParaRPr>
          </a:p>
          <a:p>
            <a:pPr lvl="1"/>
            <a:r>
              <a:rPr lang="sr-Cyrl-RS" dirty="0" smtClean="0">
                <a:solidFill>
                  <a:srgbClr val="660066"/>
                </a:solidFill>
              </a:rPr>
              <a:t>Мерења на локацији</a:t>
            </a:r>
            <a:endParaRPr lang="en-US" dirty="0" smtClean="0">
              <a:solidFill>
                <a:srgbClr val="660066"/>
              </a:solidFill>
            </a:endParaRPr>
          </a:p>
          <a:p>
            <a:pPr lvl="1"/>
            <a:r>
              <a:rPr lang="sr-Cyrl-RS" dirty="0" smtClean="0">
                <a:solidFill>
                  <a:srgbClr val="660066"/>
                </a:solidFill>
              </a:rPr>
              <a:t>Сателитски подаци</a:t>
            </a:r>
            <a:endParaRPr lang="en-US" dirty="0" smtClean="0">
              <a:solidFill>
                <a:srgbClr val="660066"/>
              </a:solidFill>
            </a:endParaRPr>
          </a:p>
          <a:p>
            <a:pPr>
              <a:spcBef>
                <a:spcPts val="1200"/>
              </a:spcBef>
            </a:pPr>
            <a:endParaRPr lang="en-US" dirty="0">
              <a:solidFill>
                <a:srgbClr val="660066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919536" y="1772816"/>
            <a:ext cx="8712968" cy="2952328"/>
            <a:chOff x="335360" y="836712"/>
            <a:chExt cx="8712968" cy="29523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Rectangle 18"/>
            <p:cNvSpPr/>
            <p:nvPr/>
          </p:nvSpPr>
          <p:spPr>
            <a:xfrm>
              <a:off x="335360" y="836712"/>
              <a:ext cx="8712968" cy="29523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5360" y="1244540"/>
              <a:ext cx="3672408" cy="19389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sr-Cyrl-RS" sz="2400" dirty="0" err="1" smtClean="0">
                  <a:solidFill>
                    <a:srgbClr val="080808"/>
                  </a:solidFill>
                </a:rPr>
                <a:t>К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арактеристични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профили</a:t>
              </a:r>
              <a:r>
                <a:rPr lang="sr-Cyrl-R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потрошње</a:t>
              </a:r>
              <a:r>
                <a:rPr lang="en-US" sz="2400" dirty="0" smtClean="0">
                  <a:solidFill>
                    <a:srgbClr val="080808"/>
                  </a:solidFill>
                </a:rPr>
                <a:t> ТС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за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поједине</a:t>
              </a:r>
              <a:r>
                <a:rPr lang="sr-Cyrl-R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периоде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за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радне</a:t>
              </a:r>
              <a:r>
                <a:rPr lang="en-US" sz="2400" dirty="0" smtClean="0">
                  <a:solidFill>
                    <a:srgbClr val="080808"/>
                  </a:solidFill>
                </a:rPr>
                <a:t> и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нерадне</a:t>
              </a:r>
              <a:r>
                <a:rPr lang="sr-Cyrl-R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дане</a:t>
              </a:r>
              <a:endParaRPr lang="en-US" sz="2400" dirty="0">
                <a:solidFill>
                  <a:srgbClr val="080808"/>
                </a:solidFill>
              </a:endParaRPr>
            </a:p>
          </p:txBody>
        </p:sp>
        <p:pic>
          <p:nvPicPr>
            <p:cNvPr id="16" name="Picture 15" descr="H:\04 PROJEKTI\GIZ\Grafici u cirilicu\3.1.pn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760" y="908720"/>
              <a:ext cx="4896544" cy="280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23"/>
          <p:cNvGrpSpPr/>
          <p:nvPr/>
        </p:nvGrpSpPr>
        <p:grpSpPr>
          <a:xfrm>
            <a:off x="2999656" y="2240868"/>
            <a:ext cx="6552728" cy="2016224"/>
            <a:chOff x="335360" y="980728"/>
            <a:chExt cx="6552728" cy="20162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Rectangle 20"/>
            <p:cNvSpPr/>
            <p:nvPr/>
          </p:nvSpPr>
          <p:spPr>
            <a:xfrm>
              <a:off x="335360" y="980728"/>
              <a:ext cx="6552728" cy="2016224"/>
            </a:xfrm>
            <a:prstGeom prst="rect">
              <a:avLst/>
            </a:prstGeom>
            <a:solidFill>
              <a:srgbClr val="14B89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35360" y="1204010"/>
              <a:ext cx="367240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sr-Cyrl-RS" sz="2400" dirty="0" smtClean="0">
                  <a:solidFill>
                    <a:srgbClr val="080808"/>
                  </a:solidFill>
                </a:rPr>
                <a:t>К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оји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део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енергије</a:t>
              </a:r>
              <a:r>
                <a:rPr lang="en-US" sz="2400" dirty="0" smtClean="0">
                  <a:solidFill>
                    <a:srgbClr val="080808"/>
                  </a:solidFill>
                </a:rPr>
                <a:t> у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периоду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се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троши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радним</a:t>
              </a:r>
              <a:r>
                <a:rPr lang="en-US" sz="2400" dirty="0" smtClean="0">
                  <a:solidFill>
                    <a:srgbClr val="080808"/>
                  </a:solidFill>
                </a:rPr>
                <a:t>, а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који</a:t>
              </a:r>
              <a:r>
                <a:rPr lang="en-U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нерадним</a:t>
              </a:r>
              <a:r>
                <a:rPr lang="sr-Cyrl-RS" sz="2400" dirty="0" smtClean="0">
                  <a:solidFill>
                    <a:srgbClr val="080808"/>
                  </a:solidFill>
                </a:rPr>
                <a:t> </a:t>
              </a:r>
              <a:r>
                <a:rPr lang="en-US" sz="2400" dirty="0" err="1" smtClean="0">
                  <a:solidFill>
                    <a:srgbClr val="080808"/>
                  </a:solidFill>
                </a:rPr>
                <a:t>данима</a:t>
              </a:r>
              <a:endParaRPr lang="en-US" sz="2400" dirty="0">
                <a:solidFill>
                  <a:srgbClr val="080808"/>
                </a:solidFill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79776" y="1136266"/>
              <a:ext cx="2664296" cy="1705149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Group 27"/>
          <p:cNvGrpSpPr/>
          <p:nvPr/>
        </p:nvGrpSpPr>
        <p:grpSpPr>
          <a:xfrm>
            <a:off x="2135560" y="1772816"/>
            <a:ext cx="8280920" cy="2952328"/>
            <a:chOff x="335360" y="908720"/>
            <a:chExt cx="8280920" cy="2952328"/>
          </a:xfrm>
          <a:solidFill>
            <a:schemeClr val="accent3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Rectangle 24"/>
            <p:cNvSpPr/>
            <p:nvPr/>
          </p:nvSpPr>
          <p:spPr>
            <a:xfrm>
              <a:off x="335360" y="908720"/>
              <a:ext cx="8280920" cy="29523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35360" y="1600054"/>
              <a:ext cx="3168352" cy="156966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sr-Cyrl-RS" sz="2400" dirty="0" smtClean="0">
                  <a:solidFill>
                    <a:srgbClr val="080808"/>
                  </a:solidFill>
                </a:rPr>
                <a:t>Профили потрошње за поједине потрошаче</a:t>
              </a:r>
              <a:endParaRPr lang="en-US" sz="2400" dirty="0">
                <a:solidFill>
                  <a:srgbClr val="080808"/>
                </a:solidFill>
              </a:endParaRPr>
            </a:p>
          </p:txBody>
        </p:sp>
        <p:pic>
          <p:nvPicPr>
            <p:cNvPr id="27" name="Picture 26" descr="H:\04 PROJEKTI\GIZ\Grafici u cirilicu\3.4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75720" y="980884"/>
              <a:ext cx="4896000" cy="2808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- </a:t>
            </a:r>
            <a:r>
              <a:rPr lang="sr-Cyrl-RS" sz="2000" b="1" dirty="0" smtClean="0">
                <a:solidFill>
                  <a:srgbClr val="660066"/>
                </a:solidFill>
              </a:rPr>
              <a:t>Дијаграми потрошње</a:t>
            </a:r>
            <a:r>
              <a:rPr lang="sr-Cyrl-RS" sz="2000" dirty="0" smtClean="0">
                <a:solidFill>
                  <a:srgbClr val="660066"/>
                </a:solidFill>
              </a:rPr>
              <a:t> 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3" name="Group 32"/>
          <p:cNvGrpSpPr/>
          <p:nvPr/>
        </p:nvGrpSpPr>
        <p:grpSpPr>
          <a:xfrm>
            <a:off x="2423592" y="2060848"/>
            <a:ext cx="7776864" cy="2376264"/>
            <a:chOff x="2423592" y="2060848"/>
            <a:chExt cx="7776864" cy="2376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2" name="Group 31"/>
            <p:cNvGrpSpPr/>
            <p:nvPr/>
          </p:nvGrpSpPr>
          <p:grpSpPr>
            <a:xfrm>
              <a:off x="2423592" y="2060848"/>
              <a:ext cx="7776864" cy="2376264"/>
              <a:chOff x="335360" y="1052736"/>
              <a:chExt cx="7776864" cy="2376264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335360" y="1052736"/>
                <a:ext cx="7776864" cy="2376264"/>
              </a:xfrm>
              <a:prstGeom prst="rect">
                <a:avLst/>
              </a:prstGeom>
              <a:solidFill>
                <a:srgbClr val="7CF4A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35360" y="1456038"/>
                <a:ext cx="3168352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sr-Cyrl-RS" sz="2400" dirty="0" smtClean="0">
                    <a:solidFill>
                      <a:srgbClr val="080808"/>
                    </a:solidFill>
                  </a:rPr>
                  <a:t>Профили реактивне снаге за поједине потрошаче</a:t>
                </a:r>
                <a:endParaRPr lang="en-US" sz="2400" dirty="0">
                  <a:solidFill>
                    <a:srgbClr val="080808"/>
                  </a:solidFill>
                </a:endParaRPr>
              </a:p>
            </p:txBody>
          </p:sp>
        </p:grpSp>
        <p:pic>
          <p:nvPicPr>
            <p:cNvPr id="71682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t="3571" b="3571"/>
            <a:stretch>
              <a:fillRect/>
            </a:stretch>
          </p:blipFill>
          <p:spPr bwMode="auto">
            <a:xfrm>
              <a:off x="5231904" y="2276872"/>
              <a:ext cx="4700870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4" name="Picture 33" descr="H:\04 PROJEKTI\GIZ\Grafici u cirilicu\3.10.pn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51784" y="1052736"/>
            <a:ext cx="7416824" cy="36004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 34"/>
          <p:cNvSpPr/>
          <p:nvPr/>
        </p:nvSpPr>
        <p:spPr>
          <a:xfrm>
            <a:off x="3791744" y="4797152"/>
            <a:ext cx="7992888" cy="1477328"/>
          </a:xfrm>
          <a:prstGeom prst="rect">
            <a:avLst/>
          </a:prstGeom>
          <a:solidFill>
            <a:srgbClr val="2BE993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 err="1" smtClean="0">
                <a:solidFill>
                  <a:srgbClr val="080808"/>
                </a:solidFill>
              </a:rPr>
              <a:t>Дневни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дијаграм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потрошње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сваког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појединачног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потрошача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се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формира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на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основу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карактериситчног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дневног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дијаграма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потрошње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тог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типа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потрошача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уз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насумично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одступање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b="1" dirty="0" smtClean="0">
                <a:solidFill>
                  <a:srgbClr val="080808"/>
                </a:solidFill>
              </a:rPr>
              <a:t>15-минутне </a:t>
            </a:r>
            <a:r>
              <a:rPr lang="en-US" b="1" dirty="0" err="1" smtClean="0">
                <a:solidFill>
                  <a:srgbClr val="080808"/>
                </a:solidFill>
              </a:rPr>
              <a:t>снаге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потрошње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сваког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потрошача</a:t>
            </a:r>
            <a:r>
              <a:rPr lang="en-US" dirty="0" smtClean="0">
                <a:solidFill>
                  <a:srgbClr val="080808"/>
                </a:solidFill>
              </a:rPr>
              <a:t> у </a:t>
            </a:r>
            <a:r>
              <a:rPr lang="en-US" dirty="0" err="1" smtClean="0">
                <a:solidFill>
                  <a:srgbClr val="080808"/>
                </a:solidFill>
              </a:rPr>
              <a:t>опсегу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b="1" dirty="0" smtClean="0">
                <a:solidFill>
                  <a:srgbClr val="080808"/>
                </a:solidFill>
              </a:rPr>
              <a:t>±10% </a:t>
            </a:r>
            <a:r>
              <a:rPr lang="en-US" dirty="0" err="1" smtClean="0">
                <a:solidFill>
                  <a:srgbClr val="080808"/>
                </a:solidFill>
              </a:rPr>
              <a:t>од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карактеристичног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дневног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дијаграма</a:t>
            </a:r>
            <a:r>
              <a:rPr lang="en-US" dirty="0" smtClean="0">
                <a:solidFill>
                  <a:srgbClr val="080808"/>
                </a:solidFill>
              </a:rPr>
              <a:t> </a:t>
            </a:r>
            <a:r>
              <a:rPr lang="en-US" dirty="0" err="1" smtClean="0">
                <a:solidFill>
                  <a:srgbClr val="080808"/>
                </a:solidFill>
              </a:rPr>
              <a:t>потрошње</a:t>
            </a:r>
            <a:endParaRPr lang="en-US" dirty="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02E-6 -2.98797E-6 L -0.30405 -0.225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" y="-1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02E-6 -4.25532E-6 L -0.3099 -0.1311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-6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02E-6 -2.98797E-6 L -0.30405 -0.0261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" y="-1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292E-6 8.51064E-7 L -0.3129 0.06291 " pathEditMode="relative" ptsTypes="AA">
                                      <p:cBhvr>
                                        <p:cTn id="3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- </a:t>
            </a:r>
            <a:r>
              <a:rPr lang="sr-Cyrl-RS" sz="2000" b="1" dirty="0" smtClean="0">
                <a:solidFill>
                  <a:srgbClr val="660066"/>
                </a:solidFill>
              </a:rPr>
              <a:t>Дијаграми производње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1384" y="764704"/>
            <a:ext cx="5400600" cy="25200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 descr="H:\04 PROJEKTI\GIZ\Grafici u cirilicu\3.8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764704"/>
            <a:ext cx="5400000" cy="25200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 descr="H:\04 PROJEKTI\GIZ\Grafici u cirilicu\3.7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1384" y="3501008"/>
            <a:ext cx="5400000" cy="25200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 descr="H:\04 PROJEKTI\GIZ\Grafici u cirilicu\3.6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0" y="3501008"/>
            <a:ext cx="5400000" cy="25200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0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1055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8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63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73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67" name="Elbow Connector 66"/>
          <p:cNvCxnSpPr>
            <a:stCxn id="1072" idx="1"/>
            <a:endCxn id="1040" idx="1"/>
          </p:cNvCxnSpPr>
          <p:nvPr/>
        </p:nvCxnSpPr>
        <p:spPr>
          <a:xfrm rot="10800000">
            <a:off x="950780" y="3672418"/>
            <a:ext cx="4649921" cy="1433237"/>
          </a:xfrm>
          <a:prstGeom prst="bentConnector3">
            <a:avLst>
              <a:gd name="adj1" fmla="val 104916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1075" idx="1"/>
            <a:endCxn id="1046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stCxn id="1043" idx="3"/>
            <a:endCxn id="1055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1055" idx="2"/>
            <a:endCxn id="1058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1058" idx="2"/>
            <a:endCxn id="1061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1061" idx="2"/>
            <a:endCxn id="1063" idx="0"/>
          </p:cNvCxnSpPr>
          <p:nvPr/>
        </p:nvCxnSpPr>
        <p:spPr>
          <a:xfrm>
            <a:off x="7324504" y="3237152"/>
            <a:ext cx="0" cy="24084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1063" idx="2"/>
            <a:endCxn id="1049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049" idx="2"/>
            <a:endCxn id="65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1049" idx="1"/>
            <a:endCxn id="1072" idx="3"/>
          </p:cNvCxnSpPr>
          <p:nvPr/>
        </p:nvCxnSpPr>
        <p:spPr>
          <a:xfrm flipH="1">
            <a:off x="6274039" y="5105654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65" idx="1"/>
            <a:endCxn id="1075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65" idx="3"/>
            <a:endCxn id="1077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42" name="Picture 41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Elbow Connector 56"/>
          <p:cNvCxnSpPr>
            <a:endCxn id="43" idx="1"/>
          </p:cNvCxnSpPr>
          <p:nvPr/>
        </p:nvCxnSpPr>
        <p:spPr>
          <a:xfrm rot="10800000">
            <a:off x="950780" y="3672418"/>
            <a:ext cx="4649921" cy="1433237"/>
          </a:xfrm>
          <a:prstGeom prst="bentConnector3">
            <a:avLst>
              <a:gd name="adj1" fmla="val 104916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>
            <a:stCxn id="52" idx="1"/>
            <a:endCxn id="45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39" idx="2"/>
            <a:endCxn id="40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40" idx="2"/>
            <a:endCxn id="45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5" idx="2"/>
            <a:endCxn id="43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3" idx="2"/>
            <a:endCxn id="44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44" idx="3"/>
            <a:endCxn id="47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47" idx="2"/>
            <a:endCxn id="48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48" idx="2"/>
            <a:endCxn id="49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9" idx="2"/>
            <a:endCxn id="50" idx="0"/>
          </p:cNvCxnSpPr>
          <p:nvPr/>
        </p:nvCxnSpPr>
        <p:spPr>
          <a:xfrm>
            <a:off x="7324504" y="3129330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50" idx="2"/>
            <a:endCxn id="46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46" idx="2"/>
            <a:endCxn id="54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6" idx="1"/>
          </p:cNvCxnSpPr>
          <p:nvPr/>
        </p:nvCxnSpPr>
        <p:spPr>
          <a:xfrm flipH="1">
            <a:off x="6274039" y="5105654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54" idx="1"/>
            <a:endCxn id="52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54" idx="3"/>
            <a:endCxn id="53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1" name="Text Box 48"/>
          <p:cNvSpPr txBox="1">
            <a:spLocks noChangeArrowheads="1"/>
          </p:cNvSpPr>
          <p:nvPr/>
        </p:nvSpPr>
        <p:spPr bwMode="auto">
          <a:xfrm>
            <a:off x="5600700" y="4963224"/>
            <a:ext cx="673339" cy="284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+1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9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50360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65550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9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0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89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92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97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7" name="Picture 36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2960" y="1040202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Elbow Connector 63"/>
          <p:cNvCxnSpPr>
            <a:stCxn id="45" idx="3"/>
            <a:endCxn id="48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2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9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99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58" name="Elbow Connector 57"/>
          <p:cNvCxnSpPr>
            <a:stCxn id="85" idx="1"/>
            <a:endCxn id="44" idx="1"/>
          </p:cNvCxnSpPr>
          <p:nvPr/>
        </p:nvCxnSpPr>
        <p:spPr>
          <a:xfrm rot="10800000">
            <a:off x="950780" y="3672418"/>
            <a:ext cx="4649921" cy="1433237"/>
          </a:xfrm>
          <a:prstGeom prst="bentConnector3">
            <a:avLst>
              <a:gd name="adj1" fmla="val 104916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53" idx="1"/>
            <a:endCxn id="46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40" idx="2"/>
            <a:endCxn id="41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1" idx="2"/>
            <a:endCxn id="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6" idx="2"/>
            <a:endCxn id="44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4" idx="2"/>
            <a:endCxn id="45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48" idx="2"/>
            <a:endCxn id="49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9" idx="2"/>
            <a:endCxn id="50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50" idx="2"/>
            <a:endCxn id="51" idx="0"/>
          </p:cNvCxnSpPr>
          <p:nvPr/>
        </p:nvCxnSpPr>
        <p:spPr>
          <a:xfrm>
            <a:off x="7324504" y="3129330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51" idx="2"/>
            <a:endCxn id="47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7" idx="2"/>
            <a:endCxn id="55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47" idx="1"/>
            <a:endCxn id="85" idx="3"/>
          </p:cNvCxnSpPr>
          <p:nvPr/>
        </p:nvCxnSpPr>
        <p:spPr>
          <a:xfrm flipH="1">
            <a:off x="6274039" y="5105654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55" idx="1"/>
            <a:endCxn id="53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5" idx="3"/>
            <a:endCxn id="54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 Box 48"/>
          <p:cNvSpPr txBox="1">
            <a:spLocks noChangeArrowheads="1"/>
          </p:cNvSpPr>
          <p:nvPr/>
        </p:nvSpPr>
        <p:spPr bwMode="auto">
          <a:xfrm>
            <a:off x="5600700" y="4963224"/>
            <a:ext cx="673339" cy="284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+1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9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" name="Picture 80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2960" y="1040202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1" name="Rectangle 100"/>
          <p:cNvSpPr/>
          <p:nvPr/>
        </p:nvSpPr>
        <p:spPr>
          <a:xfrm>
            <a:off x="4991100" y="1460500"/>
            <a:ext cx="736600" cy="3683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9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99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58" name="Elbow Connector 57"/>
          <p:cNvCxnSpPr>
            <a:stCxn id="67" idx="1"/>
            <a:endCxn id="44" idx="1"/>
          </p:cNvCxnSpPr>
          <p:nvPr/>
        </p:nvCxnSpPr>
        <p:spPr>
          <a:xfrm rot="10800000">
            <a:off x="950780" y="3672418"/>
            <a:ext cx="4649921" cy="1433237"/>
          </a:xfrm>
          <a:prstGeom prst="bentConnector3">
            <a:avLst>
              <a:gd name="adj1" fmla="val 104916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53" idx="1"/>
            <a:endCxn id="46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40" idx="2"/>
            <a:endCxn id="41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1" idx="2"/>
            <a:endCxn id="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6" idx="2"/>
            <a:endCxn id="44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4" idx="2"/>
            <a:endCxn id="45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45" idx="3"/>
            <a:endCxn id="48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48" idx="2"/>
            <a:endCxn id="49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9" idx="2"/>
            <a:endCxn id="50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50" idx="2"/>
            <a:endCxn id="51" idx="0"/>
          </p:cNvCxnSpPr>
          <p:nvPr/>
        </p:nvCxnSpPr>
        <p:spPr>
          <a:xfrm>
            <a:off x="7324504" y="3129330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51" idx="2"/>
            <a:endCxn id="47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7" idx="2"/>
            <a:endCxn id="55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47" idx="1"/>
            <a:endCxn id="67" idx="3"/>
          </p:cNvCxnSpPr>
          <p:nvPr/>
        </p:nvCxnSpPr>
        <p:spPr>
          <a:xfrm flipH="1">
            <a:off x="6274039" y="5105654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55" idx="1"/>
            <a:endCxn id="53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5" idx="3"/>
            <a:endCxn id="54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80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2960" y="1040202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Rectangle 37"/>
          <p:cNvSpPr/>
          <p:nvPr/>
        </p:nvSpPr>
        <p:spPr>
          <a:xfrm>
            <a:off x="4991100" y="1460500"/>
            <a:ext cx="736600" cy="3683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Box 48"/>
          <p:cNvSpPr txBox="1">
            <a:spLocks noChangeArrowheads="1"/>
          </p:cNvSpPr>
          <p:nvPr/>
        </p:nvSpPr>
        <p:spPr bwMode="auto">
          <a:xfrm>
            <a:off x="5600700" y="4963224"/>
            <a:ext cx="673339" cy="284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+1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400" b="1" i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9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99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58" name="Elbow Connector 57"/>
          <p:cNvCxnSpPr>
            <a:stCxn id="67" idx="1"/>
            <a:endCxn id="44" idx="1"/>
          </p:cNvCxnSpPr>
          <p:nvPr/>
        </p:nvCxnSpPr>
        <p:spPr>
          <a:xfrm rot="10800000">
            <a:off x="950780" y="3744328"/>
            <a:ext cx="4649921" cy="1361326"/>
          </a:xfrm>
          <a:prstGeom prst="bentConnector3">
            <a:avLst>
              <a:gd name="adj1" fmla="val 104916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53" idx="1"/>
            <a:endCxn id="46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40" idx="2"/>
            <a:endCxn id="41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1" idx="2"/>
            <a:endCxn id="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6" idx="2"/>
            <a:endCxn id="44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87" idx="2"/>
            <a:endCxn id="45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45" idx="3"/>
            <a:endCxn id="48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48" idx="2"/>
            <a:endCxn id="49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9" idx="2"/>
            <a:endCxn id="50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50" idx="2"/>
            <a:endCxn id="51" idx="0"/>
          </p:cNvCxnSpPr>
          <p:nvPr/>
        </p:nvCxnSpPr>
        <p:spPr>
          <a:xfrm>
            <a:off x="7324504" y="3129330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51" idx="2"/>
            <a:endCxn id="47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7" idx="2"/>
            <a:endCxn id="55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47" idx="1"/>
            <a:endCxn id="67" idx="3"/>
          </p:cNvCxnSpPr>
          <p:nvPr/>
        </p:nvCxnSpPr>
        <p:spPr>
          <a:xfrm flipH="1">
            <a:off x="6274039" y="5105654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55" idx="1"/>
            <a:endCxn id="53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5" idx="3"/>
            <a:endCxn id="54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80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2960" y="1040202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Rectangle 37"/>
          <p:cNvSpPr/>
          <p:nvPr/>
        </p:nvSpPr>
        <p:spPr>
          <a:xfrm>
            <a:off x="8585200" y="1651000"/>
            <a:ext cx="736600" cy="3683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Box 48"/>
          <p:cNvSpPr txBox="1">
            <a:spLocks noChangeArrowheads="1"/>
          </p:cNvSpPr>
          <p:nvPr/>
        </p:nvSpPr>
        <p:spPr bwMode="auto">
          <a:xfrm>
            <a:off x="5600700" y="4963224"/>
            <a:ext cx="673339" cy="284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+1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6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400" b="1" i="0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94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97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102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58" name="Elbow Connector 57"/>
          <p:cNvCxnSpPr>
            <a:endCxn id="44" idx="1"/>
          </p:cNvCxnSpPr>
          <p:nvPr/>
        </p:nvCxnSpPr>
        <p:spPr>
          <a:xfrm rot="10800000">
            <a:off x="950780" y="3672328"/>
            <a:ext cx="4662621" cy="1433326"/>
          </a:xfrm>
          <a:prstGeom prst="bentConnector3">
            <a:avLst>
              <a:gd name="adj1" fmla="val 104903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53" idx="1"/>
            <a:endCxn id="46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40" idx="2"/>
            <a:endCxn id="41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1" idx="2"/>
            <a:endCxn id="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6" idx="2"/>
            <a:endCxn id="44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4" idx="2"/>
            <a:endCxn id="45" idx="0"/>
          </p:cNvCxnSpPr>
          <p:nvPr/>
        </p:nvCxnSpPr>
        <p:spPr>
          <a:xfrm>
            <a:off x="2390809" y="3978328"/>
            <a:ext cx="0" cy="30707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45" idx="3"/>
            <a:endCxn id="48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48" idx="2"/>
            <a:endCxn id="49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9" idx="2"/>
            <a:endCxn id="50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50" idx="2"/>
            <a:endCxn id="51" idx="0"/>
          </p:cNvCxnSpPr>
          <p:nvPr/>
        </p:nvCxnSpPr>
        <p:spPr>
          <a:xfrm>
            <a:off x="7324504" y="3129330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51" idx="2"/>
            <a:endCxn id="47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7" idx="2"/>
            <a:endCxn id="55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47" idx="1"/>
          </p:cNvCxnSpPr>
          <p:nvPr/>
        </p:nvCxnSpPr>
        <p:spPr>
          <a:xfrm flipH="1">
            <a:off x="6274039" y="5105654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55" idx="1"/>
            <a:endCxn id="53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5" idx="3"/>
            <a:endCxn id="54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80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2960" y="1040202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Rectangle 37"/>
          <p:cNvSpPr/>
          <p:nvPr/>
        </p:nvSpPr>
        <p:spPr>
          <a:xfrm>
            <a:off x="8585200" y="1651000"/>
            <a:ext cx="736600" cy="3683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Chart 38"/>
          <p:cNvGraphicFramePr/>
          <p:nvPr/>
        </p:nvGraphicFramePr>
        <p:xfrm>
          <a:off x="8054615" y="4366949"/>
          <a:ext cx="3349985" cy="1856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Freeform 64"/>
          <p:cNvSpPr/>
          <p:nvPr/>
        </p:nvSpPr>
        <p:spPr>
          <a:xfrm>
            <a:off x="9525000" y="1917700"/>
            <a:ext cx="1938867" cy="3644900"/>
          </a:xfrm>
          <a:custGeom>
            <a:avLst/>
            <a:gdLst>
              <a:gd name="connsiteX0" fmla="*/ 812800 w 1938867"/>
              <a:gd name="connsiteY0" fmla="*/ 3644900 h 3644900"/>
              <a:gd name="connsiteX1" fmla="*/ 1803400 w 1938867"/>
              <a:gd name="connsiteY1" fmla="*/ 1130300 h 3644900"/>
              <a:gd name="connsiteX2" fmla="*/ 0 w 1938867"/>
              <a:gd name="connsiteY2" fmla="*/ 0 h 364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8867" h="3644900">
                <a:moveTo>
                  <a:pt x="812800" y="3644900"/>
                </a:moveTo>
                <a:cubicBezTo>
                  <a:pt x="1375833" y="2691341"/>
                  <a:pt x="1938867" y="1737783"/>
                  <a:pt x="1803400" y="1130300"/>
                </a:cubicBezTo>
                <a:cubicBezTo>
                  <a:pt x="1667933" y="522817"/>
                  <a:pt x="319617" y="124883"/>
                  <a:pt x="0" y="0"/>
                </a:cubicBezTo>
              </a:path>
            </a:pathLst>
          </a:cu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Box 13"/>
          <p:cNvSpPr txBox="1">
            <a:spLocks noChangeArrowheads="1"/>
          </p:cNvSpPr>
          <p:nvPr/>
        </p:nvSpPr>
        <p:spPr bwMode="auto">
          <a:xfrm>
            <a:off x="10541001" y="2132134"/>
            <a:ext cx="890114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10 kW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Text Box 48"/>
          <p:cNvSpPr txBox="1">
            <a:spLocks noChangeArrowheads="1"/>
          </p:cNvSpPr>
          <p:nvPr/>
        </p:nvSpPr>
        <p:spPr bwMode="auto">
          <a:xfrm>
            <a:off x="5600700" y="4963224"/>
            <a:ext cx="673339" cy="284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+1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9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80" name="Picture 7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4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102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5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110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71" name="Elbow Connector 70"/>
          <p:cNvCxnSpPr>
            <a:stCxn id="62" idx="1"/>
            <a:endCxn id="48" idx="1"/>
          </p:cNvCxnSpPr>
          <p:nvPr/>
        </p:nvCxnSpPr>
        <p:spPr>
          <a:xfrm rot="10800000">
            <a:off x="950779" y="3672418"/>
            <a:ext cx="4669976" cy="1432835"/>
          </a:xfrm>
          <a:prstGeom prst="bentConnector3">
            <a:avLst>
              <a:gd name="adj1" fmla="val 104895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63" idx="1"/>
            <a:endCxn id="50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44" idx="2"/>
            <a:endCxn id="45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45" idx="2"/>
            <a:endCxn id="50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0" idx="2"/>
            <a:endCxn id="48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48" idx="2"/>
            <a:endCxn id="49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>
            <a:stCxn id="49" idx="3"/>
            <a:endCxn id="53" idx="1"/>
          </p:cNvCxnSpPr>
          <p:nvPr/>
        </p:nvCxnSpPr>
        <p:spPr>
          <a:xfrm flipV="1">
            <a:off x="3830838" y="991459"/>
            <a:ext cx="2053636" cy="3600029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02" idx="2"/>
            <a:endCxn id="55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55" idx="2"/>
            <a:endCxn id="56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56" idx="2"/>
            <a:endCxn id="61" idx="0"/>
          </p:cNvCxnSpPr>
          <p:nvPr/>
        </p:nvCxnSpPr>
        <p:spPr>
          <a:xfrm>
            <a:off x="7324504" y="3129330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61" idx="2"/>
            <a:endCxn id="52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52" idx="2"/>
            <a:endCxn id="66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52" idx="1"/>
            <a:endCxn id="62" idx="3"/>
          </p:cNvCxnSpPr>
          <p:nvPr/>
        </p:nvCxnSpPr>
        <p:spPr>
          <a:xfrm flipH="1" flipV="1">
            <a:off x="6274039" y="5105252"/>
            <a:ext cx="304599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1"/>
            <a:endCxn id="63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6" idx="3"/>
            <a:endCxn id="64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67" name="Elbow Connector 66"/>
          <p:cNvCxnSpPr>
            <a:stCxn id="1072" idx="1"/>
            <a:endCxn id="1040" idx="1"/>
          </p:cNvCxnSpPr>
          <p:nvPr/>
        </p:nvCxnSpPr>
        <p:spPr>
          <a:xfrm rot="10800000">
            <a:off x="950779" y="3672418"/>
            <a:ext cx="4669976" cy="1432835"/>
          </a:xfrm>
          <a:prstGeom prst="bentConnector3">
            <a:avLst>
              <a:gd name="adj1" fmla="val 10489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460" y="2246702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Picture 53" descr="H:\04 PROJEKTI\GIZ\Grafici u cirilicu\3.1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8839" y="2569072"/>
            <a:ext cx="5139112" cy="214592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Freeform 56"/>
          <p:cNvSpPr/>
          <p:nvPr/>
        </p:nvSpPr>
        <p:spPr>
          <a:xfrm>
            <a:off x="5969000" y="3189817"/>
            <a:ext cx="990600" cy="289983"/>
          </a:xfrm>
          <a:custGeom>
            <a:avLst/>
            <a:gdLst>
              <a:gd name="connsiteX0" fmla="*/ 990600 w 990600"/>
              <a:gd name="connsiteY0" fmla="*/ 150283 h 289983"/>
              <a:gd name="connsiteX1" fmla="*/ 368300 w 990600"/>
              <a:gd name="connsiteY1" fmla="*/ 23283 h 289983"/>
              <a:gd name="connsiteX2" fmla="*/ 0 w 990600"/>
              <a:gd name="connsiteY2" fmla="*/ 289983 h 289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0600" h="289983">
                <a:moveTo>
                  <a:pt x="990600" y="150283"/>
                </a:moveTo>
                <a:cubicBezTo>
                  <a:pt x="762000" y="75141"/>
                  <a:pt x="533400" y="0"/>
                  <a:pt x="368300" y="23283"/>
                </a:cubicBezTo>
                <a:cubicBezTo>
                  <a:pt x="203200" y="46566"/>
                  <a:pt x="101600" y="168274"/>
                  <a:pt x="0" y="289983"/>
                </a:cubicBezTo>
              </a:path>
            </a:pathLst>
          </a:cu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5715000" y="3708400"/>
            <a:ext cx="1371600" cy="1524000"/>
          </a:xfrm>
          <a:custGeom>
            <a:avLst/>
            <a:gdLst>
              <a:gd name="connsiteX0" fmla="*/ 1371600 w 1371600"/>
              <a:gd name="connsiteY0" fmla="*/ 0 h 1524000"/>
              <a:gd name="connsiteX1" fmla="*/ 863600 w 1371600"/>
              <a:gd name="connsiteY1" fmla="*/ 1244600 h 1524000"/>
              <a:gd name="connsiteX2" fmla="*/ 0 w 1371600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1524000">
                <a:moveTo>
                  <a:pt x="1371600" y="0"/>
                </a:moveTo>
                <a:cubicBezTo>
                  <a:pt x="1231900" y="495300"/>
                  <a:pt x="1092200" y="990600"/>
                  <a:pt x="863600" y="1244600"/>
                </a:cubicBezTo>
                <a:cubicBezTo>
                  <a:pt x="635000" y="1498600"/>
                  <a:pt x="317500" y="1511300"/>
                  <a:pt x="0" y="1524000"/>
                </a:cubicBezTo>
              </a:path>
            </a:pathLst>
          </a:cu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4978400" y="3340100"/>
            <a:ext cx="1917700" cy="596900"/>
          </a:xfrm>
          <a:custGeom>
            <a:avLst/>
            <a:gdLst>
              <a:gd name="connsiteX0" fmla="*/ 1917700 w 1917700"/>
              <a:gd name="connsiteY0" fmla="*/ 228600 h 596900"/>
              <a:gd name="connsiteX1" fmla="*/ 723900 w 1917700"/>
              <a:gd name="connsiteY1" fmla="*/ 558800 h 596900"/>
              <a:gd name="connsiteX2" fmla="*/ 0 w 1917700"/>
              <a:gd name="connsiteY2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700" h="596900">
                <a:moveTo>
                  <a:pt x="1917700" y="228600"/>
                </a:moveTo>
                <a:cubicBezTo>
                  <a:pt x="1480608" y="412750"/>
                  <a:pt x="1043517" y="596900"/>
                  <a:pt x="723900" y="558800"/>
                </a:cubicBezTo>
                <a:cubicBezTo>
                  <a:pt x="404283" y="520700"/>
                  <a:pt x="202141" y="260350"/>
                  <a:pt x="0" y="0"/>
                </a:cubicBezTo>
              </a:path>
            </a:pathLst>
          </a:cu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597400" y="275590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9" name="Picture 78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1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102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 err="1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5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110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72" name="Elbow Connector 71"/>
          <p:cNvCxnSpPr>
            <a:stCxn id="63" idx="1"/>
            <a:endCxn id="55" idx="1"/>
          </p:cNvCxnSpPr>
          <p:nvPr/>
        </p:nvCxnSpPr>
        <p:spPr>
          <a:xfrm rot="10800000">
            <a:off x="950779" y="3672418"/>
            <a:ext cx="4669976" cy="1432835"/>
          </a:xfrm>
          <a:prstGeom prst="bentConnector3">
            <a:avLst>
              <a:gd name="adj1" fmla="val 104895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stCxn id="64" idx="1"/>
            <a:endCxn id="57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51" idx="2"/>
            <a:endCxn id="5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2" idx="2"/>
            <a:endCxn id="57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57" idx="2"/>
            <a:endCxn id="55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55" idx="2"/>
            <a:endCxn id="56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>
            <a:stCxn id="56" idx="3"/>
            <a:endCxn id="59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59" idx="2"/>
            <a:endCxn id="60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103" idx="2"/>
            <a:endCxn id="61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61" idx="2"/>
            <a:endCxn id="62" idx="0"/>
          </p:cNvCxnSpPr>
          <p:nvPr/>
        </p:nvCxnSpPr>
        <p:spPr>
          <a:xfrm>
            <a:off x="7324504" y="3237152"/>
            <a:ext cx="0" cy="24084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62" idx="2"/>
            <a:endCxn id="58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58" idx="2"/>
            <a:endCxn id="6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58" idx="1"/>
            <a:endCxn id="63" idx="3"/>
          </p:cNvCxnSpPr>
          <p:nvPr/>
        </p:nvCxnSpPr>
        <p:spPr>
          <a:xfrm flipH="1" flipV="1">
            <a:off x="6274039" y="5105252"/>
            <a:ext cx="304599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8" idx="1"/>
            <a:endCxn id="64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68" idx="3"/>
            <a:endCxn id="66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23</a:t>
            </a:fld>
            <a:endParaRPr lang="en-US"/>
          </a:p>
        </p:txBody>
      </p:sp>
      <p:cxnSp>
        <p:nvCxnSpPr>
          <p:cNvPr id="67" name="Elbow Connector 66"/>
          <p:cNvCxnSpPr>
            <a:stCxn id="1072" idx="1"/>
            <a:endCxn id="1040" idx="1"/>
          </p:cNvCxnSpPr>
          <p:nvPr/>
        </p:nvCxnSpPr>
        <p:spPr>
          <a:xfrm rot="10800000">
            <a:off x="950779" y="3672418"/>
            <a:ext cx="4669976" cy="1432835"/>
          </a:xfrm>
          <a:prstGeom prst="bentConnector3">
            <a:avLst>
              <a:gd name="adj1" fmla="val 10489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460" y="2246702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5587999" y="31354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P1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3975099" y="49261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P5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825999" y="31481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P3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229099" y="32751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P4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3403599" y="23480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P6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 Box 13"/>
          <p:cNvSpPr txBox="1">
            <a:spLocks noChangeArrowheads="1"/>
          </p:cNvSpPr>
          <p:nvPr/>
        </p:nvSpPr>
        <p:spPr bwMode="auto">
          <a:xfrm>
            <a:off x="5524499" y="49515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P2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 Box 13"/>
          <p:cNvSpPr txBox="1">
            <a:spLocks noChangeArrowheads="1"/>
          </p:cNvSpPr>
          <p:nvPr/>
        </p:nvSpPr>
        <p:spPr bwMode="auto">
          <a:xfrm>
            <a:off x="3784599" y="29957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P7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 Box 13"/>
          <p:cNvSpPr txBox="1">
            <a:spLocks noChangeArrowheads="1"/>
          </p:cNvSpPr>
          <p:nvPr/>
        </p:nvSpPr>
        <p:spPr bwMode="auto">
          <a:xfrm>
            <a:off x="3670299" y="37958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P8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2324099" y="3414834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P9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597400" y="275590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4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8" name="Picture 77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86" name="Picture 85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TextBox 90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4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1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PV</a:t>
              </a:r>
              <a:endParaRPr lang="en-US" sz="1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25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130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2" name="Elbow Connector 91"/>
          <p:cNvCxnSpPr>
            <a:stCxn id="82" idx="1"/>
            <a:endCxn id="118" idx="1"/>
          </p:cNvCxnSpPr>
          <p:nvPr/>
        </p:nvCxnSpPr>
        <p:spPr>
          <a:xfrm rot="10800000">
            <a:off x="950779" y="3672418"/>
            <a:ext cx="4822376" cy="1585235"/>
          </a:xfrm>
          <a:prstGeom prst="bentConnector3">
            <a:avLst>
              <a:gd name="adj1" fmla="val 10474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92"/>
          <p:cNvCxnSpPr>
            <a:stCxn id="84" idx="1"/>
            <a:endCxn id="72" idx="1"/>
          </p:cNvCxnSpPr>
          <p:nvPr/>
        </p:nvCxnSpPr>
        <p:spPr>
          <a:xfrm rot="10800000">
            <a:off x="1103179" y="29057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51" idx="2"/>
            <a:endCxn id="62" idx="0"/>
          </p:cNvCxnSpPr>
          <p:nvPr/>
        </p:nvCxnSpPr>
        <p:spPr>
          <a:xfrm>
            <a:off x="2543209" y="13736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62" idx="2"/>
            <a:endCxn id="72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18" idx="2"/>
            <a:endCxn id="119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100"/>
          <p:cNvCxnSpPr>
            <a:stCxn id="119" idx="3"/>
            <a:endCxn id="122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22" idx="2"/>
            <a:endCxn id="123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7439722" y="3216136"/>
            <a:ext cx="6350" cy="29564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H="1">
            <a:off x="7445671" y="4123960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7445671" y="5412588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6395607" y="5139036"/>
            <a:ext cx="304599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>
            <a:off x="6395607" y="5934787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flipV="1">
            <a:off x="8191136" y="5934786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24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7271668" y="3234184"/>
            <a:ext cx="22004" cy="125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flipH="1">
            <a:off x="7293271" y="3971560"/>
            <a:ext cx="401" cy="7423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7293271" y="5260188"/>
            <a:ext cx="0" cy="249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 flipV="1">
            <a:off x="6243207" y="4986636"/>
            <a:ext cx="304599" cy="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>
            <a:off x="6243207" y="5782387"/>
            <a:ext cx="30459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V="1">
            <a:off x="8038736" y="5782386"/>
            <a:ext cx="467493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7768" y="3284984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9393307" y="41737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P1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7780407" y="59644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P5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 Box 13"/>
          <p:cNvSpPr txBox="1">
            <a:spLocks noChangeArrowheads="1"/>
          </p:cNvSpPr>
          <p:nvPr/>
        </p:nvSpPr>
        <p:spPr bwMode="auto">
          <a:xfrm>
            <a:off x="8631307" y="41864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P3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8034407" y="43134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P4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7208907" y="33863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P6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9329807" y="59898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P2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 Box 13"/>
          <p:cNvSpPr txBox="1">
            <a:spLocks noChangeArrowheads="1"/>
          </p:cNvSpPr>
          <p:nvPr/>
        </p:nvSpPr>
        <p:spPr bwMode="auto">
          <a:xfrm>
            <a:off x="7589907" y="40340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P7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 Box 13"/>
          <p:cNvSpPr txBox="1">
            <a:spLocks noChangeArrowheads="1"/>
          </p:cNvSpPr>
          <p:nvPr/>
        </p:nvSpPr>
        <p:spPr bwMode="auto">
          <a:xfrm>
            <a:off x="7475607" y="48341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P8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 Box 13"/>
          <p:cNvSpPr txBox="1">
            <a:spLocks noChangeArrowheads="1"/>
          </p:cNvSpPr>
          <p:nvPr/>
        </p:nvSpPr>
        <p:spPr bwMode="auto">
          <a:xfrm>
            <a:off x="6129407" y="44531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P9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" name="Picture 60" descr="H:\04 PROJEKTI\GIZ\Grafici u cirilicu\3.6.png"/>
          <p:cNvPicPr/>
          <p:nvPr/>
        </p:nvPicPr>
        <p:blipFill>
          <a:blip r:embed="rId5" cstate="print"/>
          <a:srcRect t="5350"/>
          <a:stretch>
            <a:fillRect/>
          </a:stretch>
        </p:blipFill>
        <p:spPr bwMode="auto">
          <a:xfrm>
            <a:off x="210436" y="938947"/>
            <a:ext cx="5130000" cy="2253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3" name="Freeform 62"/>
          <p:cNvSpPr/>
          <p:nvPr/>
        </p:nvSpPr>
        <p:spPr>
          <a:xfrm>
            <a:off x="3410868" y="2053084"/>
            <a:ext cx="5029200" cy="2233083"/>
          </a:xfrm>
          <a:custGeom>
            <a:avLst/>
            <a:gdLst>
              <a:gd name="connsiteX0" fmla="*/ 0 w 5029200"/>
              <a:gd name="connsiteY0" fmla="*/ 0 h 2233083"/>
              <a:gd name="connsiteX1" fmla="*/ 2413000 w 5029200"/>
              <a:gd name="connsiteY1" fmla="*/ 1866900 h 2233083"/>
              <a:gd name="connsiteX2" fmla="*/ 5029200 w 5029200"/>
              <a:gd name="connsiteY2" fmla="*/ 2108200 h 223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9200" h="2233083">
                <a:moveTo>
                  <a:pt x="0" y="0"/>
                </a:moveTo>
                <a:cubicBezTo>
                  <a:pt x="787400" y="757766"/>
                  <a:pt x="1574800" y="1515533"/>
                  <a:pt x="2413000" y="1866900"/>
                </a:cubicBezTo>
                <a:cubicBezTo>
                  <a:pt x="3251200" y="2218267"/>
                  <a:pt x="4385733" y="2233083"/>
                  <a:pt x="5029200" y="2108200"/>
                </a:cubicBezTo>
              </a:path>
            </a:pathLst>
          </a:cu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8465468" y="3805684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1" name="Straight Arrow Connector 140"/>
          <p:cNvCxnSpPr>
            <a:stCxn id="123" idx="2"/>
            <a:endCxn id="124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86" name="Picture 85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TextBox 90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1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PV</a:t>
              </a:r>
              <a:endParaRPr lang="en-US" sz="14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25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130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2" name="Elbow Connector 91"/>
          <p:cNvCxnSpPr>
            <a:stCxn id="82" idx="1"/>
            <a:endCxn id="118" idx="1"/>
          </p:cNvCxnSpPr>
          <p:nvPr/>
        </p:nvCxnSpPr>
        <p:spPr>
          <a:xfrm rot="10800000">
            <a:off x="950779" y="3672418"/>
            <a:ext cx="4822376" cy="1585235"/>
          </a:xfrm>
          <a:prstGeom prst="bentConnector3">
            <a:avLst>
              <a:gd name="adj1" fmla="val 10474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92"/>
          <p:cNvCxnSpPr>
            <a:stCxn id="84" idx="1"/>
            <a:endCxn id="72" idx="1"/>
          </p:cNvCxnSpPr>
          <p:nvPr/>
        </p:nvCxnSpPr>
        <p:spPr>
          <a:xfrm rot="10800000">
            <a:off x="1103179" y="29057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51" idx="2"/>
            <a:endCxn id="62" idx="0"/>
          </p:cNvCxnSpPr>
          <p:nvPr/>
        </p:nvCxnSpPr>
        <p:spPr>
          <a:xfrm>
            <a:off x="2543209" y="13736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62" idx="2"/>
            <a:endCxn id="72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18" idx="2"/>
            <a:endCxn id="119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100"/>
          <p:cNvCxnSpPr>
            <a:stCxn id="119" idx="3"/>
            <a:endCxn id="122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22" idx="2"/>
            <a:endCxn id="123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7439722" y="3216136"/>
            <a:ext cx="6350" cy="29564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H="1">
            <a:off x="7445671" y="4123960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7445671" y="5412588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6395607" y="5139036"/>
            <a:ext cx="304599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>
            <a:off x="6395607" y="5934787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flipV="1">
            <a:off x="8191136" y="5934786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25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7271668" y="3234184"/>
            <a:ext cx="22004" cy="125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flipH="1">
            <a:off x="7293271" y="3971560"/>
            <a:ext cx="401" cy="7423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7293271" y="5260188"/>
            <a:ext cx="0" cy="249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 flipV="1">
            <a:off x="6243207" y="4986636"/>
            <a:ext cx="304599" cy="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>
            <a:off x="6243207" y="5782387"/>
            <a:ext cx="30459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V="1">
            <a:off x="8038736" y="5782386"/>
            <a:ext cx="467493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7768" y="3284984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9393307" y="41737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P1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7780407" y="59644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P5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 Box 13"/>
          <p:cNvSpPr txBox="1">
            <a:spLocks noChangeArrowheads="1"/>
          </p:cNvSpPr>
          <p:nvPr/>
        </p:nvSpPr>
        <p:spPr bwMode="auto">
          <a:xfrm>
            <a:off x="8631307" y="41864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P3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8034407" y="43134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P4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7208907" y="33863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P6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9329807" y="59898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P2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 Box 13"/>
          <p:cNvSpPr txBox="1">
            <a:spLocks noChangeArrowheads="1"/>
          </p:cNvSpPr>
          <p:nvPr/>
        </p:nvSpPr>
        <p:spPr bwMode="auto">
          <a:xfrm>
            <a:off x="7589907" y="40340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P7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 Box 13"/>
          <p:cNvSpPr txBox="1">
            <a:spLocks noChangeArrowheads="1"/>
          </p:cNvSpPr>
          <p:nvPr/>
        </p:nvSpPr>
        <p:spPr bwMode="auto">
          <a:xfrm>
            <a:off x="7475607" y="48341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P8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 Box 13"/>
          <p:cNvSpPr txBox="1">
            <a:spLocks noChangeArrowheads="1"/>
          </p:cNvSpPr>
          <p:nvPr/>
        </p:nvSpPr>
        <p:spPr bwMode="auto">
          <a:xfrm>
            <a:off x="6129407" y="4453116"/>
            <a:ext cx="547215" cy="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P9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" name="Picture 60" descr="H:\04 PROJEKTI\GIZ\Grafici u cirilicu\3.6.png"/>
          <p:cNvPicPr/>
          <p:nvPr/>
        </p:nvPicPr>
        <p:blipFill>
          <a:blip r:embed="rId5" cstate="print"/>
          <a:srcRect t="5350"/>
          <a:stretch>
            <a:fillRect/>
          </a:stretch>
        </p:blipFill>
        <p:spPr bwMode="auto">
          <a:xfrm>
            <a:off x="210436" y="938947"/>
            <a:ext cx="5130000" cy="2253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3" name="Freeform 62"/>
          <p:cNvSpPr/>
          <p:nvPr/>
        </p:nvSpPr>
        <p:spPr>
          <a:xfrm>
            <a:off x="3410868" y="2053084"/>
            <a:ext cx="5029200" cy="2233083"/>
          </a:xfrm>
          <a:custGeom>
            <a:avLst/>
            <a:gdLst>
              <a:gd name="connsiteX0" fmla="*/ 0 w 5029200"/>
              <a:gd name="connsiteY0" fmla="*/ 0 h 2233083"/>
              <a:gd name="connsiteX1" fmla="*/ 2413000 w 5029200"/>
              <a:gd name="connsiteY1" fmla="*/ 1866900 h 2233083"/>
              <a:gd name="connsiteX2" fmla="*/ 5029200 w 5029200"/>
              <a:gd name="connsiteY2" fmla="*/ 2108200 h 223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9200" h="2233083">
                <a:moveTo>
                  <a:pt x="0" y="0"/>
                </a:moveTo>
                <a:cubicBezTo>
                  <a:pt x="787400" y="757766"/>
                  <a:pt x="1574800" y="1515533"/>
                  <a:pt x="2413000" y="1866900"/>
                </a:cubicBezTo>
                <a:cubicBezTo>
                  <a:pt x="3251200" y="2218267"/>
                  <a:pt x="4385733" y="2233083"/>
                  <a:pt x="5029200" y="2108200"/>
                </a:cubicBezTo>
              </a:path>
            </a:pathLst>
          </a:cu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8465468" y="3805684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1" name="Straight Arrow Connector 140"/>
          <p:cNvCxnSpPr>
            <a:stCxn id="123" idx="2"/>
            <a:endCxn id="124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7248128" y="594928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8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5825728" y="3942680"/>
            <a:ext cx="1854200" cy="1955800"/>
          </a:xfrm>
          <a:custGeom>
            <a:avLst/>
            <a:gdLst>
              <a:gd name="connsiteX0" fmla="*/ 0 w 1854200"/>
              <a:gd name="connsiteY0" fmla="*/ 0 h 1955800"/>
              <a:gd name="connsiteX1" fmla="*/ 1549400 w 1854200"/>
              <a:gd name="connsiteY1" fmla="*/ 1104900 h 1955800"/>
              <a:gd name="connsiteX2" fmla="*/ 1828800 w 1854200"/>
              <a:gd name="connsiteY2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4200" h="1955800">
                <a:moveTo>
                  <a:pt x="0" y="0"/>
                </a:moveTo>
                <a:cubicBezTo>
                  <a:pt x="622300" y="389466"/>
                  <a:pt x="1244600" y="778933"/>
                  <a:pt x="1549400" y="1104900"/>
                </a:cubicBezTo>
                <a:cubicBezTo>
                  <a:pt x="1854200" y="1430867"/>
                  <a:pt x="1841500" y="1693333"/>
                  <a:pt x="1828800" y="1955800"/>
                </a:cubicBezTo>
              </a:path>
            </a:pathLst>
          </a:cu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6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m=M</a:t>
              </a:r>
              <a:endParaRPr lang="en-US" sz="1200" dirty="0"/>
            </a:p>
          </p:txBody>
        </p:sp>
        <p:sp>
          <p:nvSpPr>
            <p:cNvPr id="103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6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4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Text Box 48"/>
            <p:cNvSpPr txBox="1">
              <a:spLocks noChangeArrowheads="1"/>
            </p:cNvSpPr>
            <p:nvPr/>
          </p:nvSpPr>
          <p:spPr bwMode="auto">
            <a:xfrm>
              <a:off x="9966" y="7845"/>
              <a:ext cx="840" cy="3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smtClean="0"/>
                <a:t>n=N</a:t>
              </a:r>
              <a:endParaRPr lang="en-US" sz="1200" dirty="0"/>
            </a:p>
          </p:txBody>
        </p:sp>
        <p:sp>
          <p:nvSpPr>
            <p:cNvPr id="111" name="Text Box 14"/>
            <p:cNvSpPr txBox="1">
              <a:spLocks noChangeArrowheads="1"/>
            </p:cNvSpPr>
            <p:nvPr/>
          </p:nvSpPr>
          <p:spPr bwMode="auto">
            <a:xfrm>
              <a:off x="12050" y="8310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2" name="Text Box 48"/>
          <p:cNvSpPr txBox="1">
            <a:spLocks noChangeArrowheads="1"/>
          </p:cNvSpPr>
          <p:nvPr/>
        </p:nvSpPr>
        <p:spPr bwMode="auto">
          <a:xfrm>
            <a:off x="5600700" y="4963224"/>
            <a:ext cx="673339" cy="284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  <a:r>
              <a:rPr kumimoji="0" lang="en-US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+1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5" name="Elbow Connector 74"/>
          <p:cNvCxnSpPr>
            <a:endCxn id="56" idx="1"/>
          </p:cNvCxnSpPr>
          <p:nvPr/>
        </p:nvCxnSpPr>
        <p:spPr>
          <a:xfrm rot="10800000">
            <a:off x="950780" y="3672418"/>
            <a:ext cx="4637221" cy="1433237"/>
          </a:xfrm>
          <a:prstGeom prst="bentConnector3">
            <a:avLst>
              <a:gd name="adj1" fmla="val 10493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66" idx="1"/>
            <a:endCxn id="58" idx="1"/>
          </p:cNvCxnSpPr>
          <p:nvPr/>
        </p:nvCxnSpPr>
        <p:spPr>
          <a:xfrm rot="10800000">
            <a:off x="950779" y="2753347"/>
            <a:ext cx="4669976" cy="3147656"/>
          </a:xfrm>
          <a:prstGeom prst="bentConnector3">
            <a:avLst>
              <a:gd name="adj1" fmla="val 11278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2" idx="2"/>
            <a:endCxn id="53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53" idx="2"/>
            <a:endCxn id="58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58" idx="2"/>
            <a:endCxn id="56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56" idx="2"/>
            <a:endCxn id="57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57" idx="3"/>
            <a:endCxn id="60" idx="1"/>
          </p:cNvCxnSpPr>
          <p:nvPr/>
        </p:nvCxnSpPr>
        <p:spPr>
          <a:xfrm flipV="1">
            <a:off x="3830838" y="901548"/>
            <a:ext cx="2053636" cy="3689940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60" idx="2"/>
            <a:endCxn id="61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61" idx="2"/>
            <a:endCxn id="62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62" idx="2"/>
            <a:endCxn id="63" idx="0"/>
          </p:cNvCxnSpPr>
          <p:nvPr/>
        </p:nvCxnSpPr>
        <p:spPr>
          <a:xfrm>
            <a:off x="7324504" y="3237152"/>
            <a:ext cx="0" cy="24084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3" idx="2"/>
            <a:endCxn id="59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59" idx="2"/>
            <a:endCxn id="70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59" idx="1"/>
          </p:cNvCxnSpPr>
          <p:nvPr/>
        </p:nvCxnSpPr>
        <p:spPr>
          <a:xfrm flipH="1">
            <a:off x="6274039" y="5105654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70" idx="1"/>
            <a:endCxn id="66" idx="3"/>
          </p:cNvCxnSpPr>
          <p:nvPr/>
        </p:nvCxnSpPr>
        <p:spPr>
          <a:xfrm flipH="1">
            <a:off x="6274039" y="5901003"/>
            <a:ext cx="30459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70" idx="3"/>
            <a:endCxn id="68" idx="1"/>
          </p:cNvCxnSpPr>
          <p:nvPr/>
        </p:nvCxnSpPr>
        <p:spPr>
          <a:xfrm flipV="1">
            <a:off x="8069568" y="5901002"/>
            <a:ext cx="46749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7" name="Picture 36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300" y="1854200"/>
            <a:ext cx="5957040" cy="317619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Picture 3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2123539" y="2933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901539" y="33527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952339" y="27939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355439" y="18668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3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015839" y="4686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044539" y="2806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730339" y="28828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62039" y="4648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5499" y="19811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422239" y="2895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ctangle 49"/>
          <p:cNvSpPr/>
          <p:nvPr/>
        </p:nvSpPr>
        <p:spPr>
          <a:xfrm>
            <a:off x="4597400" y="236220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8" name="Text Box 13"/>
          <p:cNvSpPr txBox="1">
            <a:spLocks noChangeArrowheads="1"/>
          </p:cNvSpPr>
          <p:nvPr/>
        </p:nvSpPr>
        <p:spPr bwMode="auto">
          <a:xfrm>
            <a:off x="8765093" y="3554534"/>
            <a:ext cx="569407" cy="39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24x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9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27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5461000" y="199390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9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28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3143672" y="2564904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8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29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4655840" y="4221088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6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30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5461000" y="199390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3935760" y="1556792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7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31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3071664" y="2564904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9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439816" y="4077072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6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32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4943872" y="2492896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8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168008" y="414908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5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33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5461000" y="199390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10 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3935760" y="1556792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7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511824" y="414908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6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60" idx="2"/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  <a:endCxn id="64" idx="0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34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4943872" y="2492896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9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511824" y="414908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8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999656" y="2492896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10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312024" y="2420888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10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50779" y="595459"/>
            <a:ext cx="8294699" cy="5578694"/>
            <a:chOff x="4165" y="2408"/>
            <a:chExt cx="10348" cy="694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9" name="Text Box 14"/>
            <p:cNvSpPr txBox="1">
              <a:spLocks noChangeArrowheads="1"/>
            </p:cNvSpPr>
            <p:nvPr/>
          </p:nvSpPr>
          <p:spPr bwMode="auto">
            <a:xfrm>
              <a:off x="12201" y="8355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5"/>
            <p:cNvSpPr txBox="1">
              <a:spLocks noChangeArrowheads="1"/>
            </p:cNvSpPr>
            <p:nvPr/>
          </p:nvSpPr>
          <p:spPr bwMode="auto">
            <a:xfrm>
              <a:off x="4165" y="2425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Модел мреже са </a:t>
              </a:r>
              <a:r>
                <a:rPr kumimoji="0" lang="sr-Latn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потрошача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Text Box 8"/>
            <p:cNvSpPr txBox="1">
              <a:spLocks noChangeArrowheads="1"/>
            </p:cNvSpPr>
            <p:nvPr/>
          </p:nvSpPr>
          <p:spPr bwMode="auto">
            <a:xfrm>
              <a:off x="4165" y="3569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Укупан број КП</a:t>
              </a:r>
              <a:b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 Box 13"/>
            <p:cNvSpPr txBox="1">
              <a:spLocks noChangeArrowheads="1"/>
            </p:cNvSpPr>
            <p:nvPr/>
          </p:nvSpPr>
          <p:spPr bwMode="auto">
            <a:xfrm>
              <a:off x="10840" y="7514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 Box 14"/>
            <p:cNvSpPr txBox="1">
              <a:spLocks noChangeArrowheads="1"/>
            </p:cNvSpPr>
            <p:nvPr/>
          </p:nvSpPr>
          <p:spPr bwMode="auto">
            <a:xfrm>
              <a:off x="12953" y="8642"/>
              <a:ext cx="5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Y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4165" y="5857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</a:t>
              </a:r>
              <a:r>
                <a:rPr lang="en-US" sz="1200" i="1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од укупно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N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потрошача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) 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да се постави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9"/>
            <p:cNvSpPr txBox="1">
              <a:spLocks noChangeArrowheads="1"/>
            </p:cNvSpPr>
            <p:nvPr/>
          </p:nvSpPr>
          <p:spPr bwMode="auto">
            <a:xfrm>
              <a:off x="4165" y="7001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За сваког КП на изабраних 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локација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sr-Cyrl-R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дефинисати инсталисану снагу</a:t>
              </a:r>
              <a:r>
                <a:rPr kumimoji="0" lang="en-US" sz="12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PV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22"/>
            <p:cNvSpPr txBox="1">
              <a:spLocks noChangeArrowheads="1"/>
            </p:cNvSpPr>
            <p:nvPr/>
          </p:nvSpPr>
          <p:spPr bwMode="auto">
            <a:xfrm>
              <a:off x="4165" y="4713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Monte Carlo </a:t>
              </a: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симулације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иницијализација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, </a:t>
              </a:r>
              <a:r>
                <a:rPr kumimoji="0" lang="en-US" sz="120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=1)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AutoShape 25"/>
            <p:cNvSpPr>
              <a:spLocks noChangeArrowheads="1"/>
            </p:cNvSpPr>
            <p:nvPr/>
          </p:nvSpPr>
          <p:spPr bwMode="auto">
            <a:xfrm>
              <a:off x="11186" y="768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m=M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10320" y="2408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За сваког потрошача формирати дневни дијаграм потрошње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34"/>
            <p:cNvSpPr txBox="1">
              <a:spLocks noChangeArrowheads="1"/>
            </p:cNvSpPr>
            <p:nvPr/>
          </p:nvSpPr>
          <p:spPr bwMode="auto">
            <a:xfrm>
              <a:off x="10320" y="3604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Израчунати ниво пенетрације</a:t>
              </a: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Ppv_total</a:t>
              </a:r>
              <a:r>
                <a:rPr lang="en-US" sz="1200" dirty="0" smtClean="0">
                  <a:latin typeface="Calibri" pitchFamily="34" charset="0"/>
                  <a:cs typeface="Arial" pitchFamily="34" charset="0"/>
                </a:rPr>
                <a:t>/</a:t>
              </a:r>
              <a:r>
                <a:rPr lang="en-US" sz="1200" dirty="0" err="1" smtClean="0">
                  <a:latin typeface="Calibri" pitchFamily="34" charset="0"/>
                  <a:cs typeface="Arial" pitchFamily="34" charset="0"/>
                </a:rPr>
                <a:t>Pmax_load_total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37"/>
            <p:cNvSpPr txBox="1">
              <a:spLocks noChangeArrowheads="1"/>
            </p:cNvSpPr>
            <p:nvPr/>
          </p:nvSpPr>
          <p:spPr bwMode="auto">
            <a:xfrm>
              <a:off x="10320" y="4800"/>
              <a:ext cx="3593" cy="8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Насумично изабрати један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 дијаграм и помножити са инсталисаном снагом сваког </a:t>
              </a:r>
              <a:r>
                <a:rPr lang="sr-Latn-RS" sz="1200" dirty="0" smtClean="0">
                  <a:latin typeface="Calibri" pitchFamily="34" charset="0"/>
                  <a:cs typeface="Arial" pitchFamily="34" charset="0"/>
                </a:rPr>
                <a:t>PV</a:t>
              </a:r>
              <a:endParaRPr lang="en-US" sz="1200" dirty="0" smtClean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34" name="Text Box 39"/>
            <p:cNvSpPr txBox="1">
              <a:spLocks noChangeArrowheads="1"/>
            </p:cNvSpPr>
            <p:nvPr/>
          </p:nvSpPr>
          <p:spPr bwMode="auto">
            <a:xfrm>
              <a:off x="10320" y="5996"/>
              <a:ext cx="3593" cy="76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r-Cyrl-RS" sz="1200" dirty="0" smtClean="0">
                  <a:latin typeface="Calibri" pitchFamily="34" charset="0"/>
                  <a:cs typeface="Arial" pitchFamily="34" charset="0"/>
                </a:rPr>
                <a:t>Токови снага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Text Box 48"/>
            <p:cNvSpPr txBox="1">
              <a:spLocks noChangeArrowheads="1"/>
            </p:cNvSpPr>
            <p:nvPr/>
          </p:nvSpPr>
          <p:spPr bwMode="auto">
            <a:xfrm>
              <a:off x="9865" y="7845"/>
              <a:ext cx="941" cy="33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m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Text Box 51"/>
            <p:cNvSpPr txBox="1">
              <a:spLocks noChangeArrowheads="1"/>
            </p:cNvSpPr>
            <p:nvPr/>
          </p:nvSpPr>
          <p:spPr bwMode="auto">
            <a:xfrm>
              <a:off x="9991" y="8832"/>
              <a:ext cx="815" cy="361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=</a:t>
              </a:r>
              <a:r>
                <a:rPr kumimoji="0" lang="en-US" sz="1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+1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Text Box 53"/>
            <p:cNvSpPr txBox="1">
              <a:spLocks noChangeArrowheads="1"/>
            </p:cNvSpPr>
            <p:nvPr/>
          </p:nvSpPr>
          <p:spPr bwMode="auto">
            <a:xfrm>
              <a:off x="13629" y="8809"/>
              <a:ext cx="884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r-Cyrl-R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Крај</a:t>
              </a:r>
              <a:endPara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AutoShape 25"/>
            <p:cNvSpPr>
              <a:spLocks noChangeArrowheads="1"/>
            </p:cNvSpPr>
            <p:nvPr/>
          </p:nvSpPr>
          <p:spPr bwMode="auto">
            <a:xfrm>
              <a:off x="11186" y="8672"/>
              <a:ext cx="1860" cy="680"/>
            </a:xfrm>
            <a:prstGeom prst="flowChartDecision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n=N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40" name="Text Box 13"/>
            <p:cNvSpPr txBox="1">
              <a:spLocks noChangeArrowheads="1"/>
            </p:cNvSpPr>
            <p:nvPr/>
          </p:nvSpPr>
          <p:spPr bwMode="auto">
            <a:xfrm>
              <a:off x="10824" y="8652"/>
              <a:ext cx="585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85" name="Elbow Connector 84"/>
          <p:cNvCxnSpPr>
            <a:stCxn id="135" idx="1"/>
            <a:endCxn id="127" idx="1"/>
          </p:cNvCxnSpPr>
          <p:nvPr/>
        </p:nvCxnSpPr>
        <p:spPr>
          <a:xfrm rot="10800000">
            <a:off x="950780" y="3672418"/>
            <a:ext cx="4569157" cy="1423911"/>
          </a:xfrm>
          <a:prstGeom prst="bentConnector3">
            <a:avLst>
              <a:gd name="adj1" fmla="val 10500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stCxn id="136" idx="1"/>
            <a:endCxn id="129" idx="1"/>
          </p:cNvCxnSpPr>
          <p:nvPr/>
        </p:nvCxnSpPr>
        <p:spPr>
          <a:xfrm rot="10800000">
            <a:off x="950779" y="2753347"/>
            <a:ext cx="4669976" cy="3148058"/>
          </a:xfrm>
          <a:prstGeom prst="bentConnector3">
            <a:avLst>
              <a:gd name="adj1" fmla="val 112426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66" idx="0"/>
          </p:cNvCxnSpPr>
          <p:nvPr/>
        </p:nvCxnSpPr>
        <p:spPr>
          <a:xfrm>
            <a:off x="2543209" y="2292765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66" idx="2"/>
            <a:endCxn id="63" idx="0"/>
          </p:cNvCxnSpPr>
          <p:nvPr/>
        </p:nvCxnSpPr>
        <p:spPr>
          <a:xfrm>
            <a:off x="2543209" y="3211836"/>
            <a:ext cx="0" cy="3068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63" idx="2"/>
          </p:cNvCxnSpPr>
          <p:nvPr/>
        </p:nvCxnSpPr>
        <p:spPr>
          <a:xfrm>
            <a:off x="2543209" y="4130906"/>
            <a:ext cx="0" cy="3068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31" idx="2"/>
            <a:endCxn id="132" idx="0"/>
          </p:cNvCxnSpPr>
          <p:nvPr/>
        </p:nvCxnSpPr>
        <p:spPr>
          <a:xfrm>
            <a:off x="7324504" y="1207637"/>
            <a:ext cx="0" cy="3486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32" idx="2"/>
            <a:endCxn id="133" idx="0"/>
          </p:cNvCxnSpPr>
          <p:nvPr/>
        </p:nvCxnSpPr>
        <p:spPr>
          <a:xfrm>
            <a:off x="7324504" y="2168483"/>
            <a:ext cx="0" cy="3486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33" idx="2"/>
            <a:endCxn id="134" idx="0"/>
          </p:cNvCxnSpPr>
          <p:nvPr/>
        </p:nvCxnSpPr>
        <p:spPr>
          <a:xfrm>
            <a:off x="7324504" y="3236983"/>
            <a:ext cx="0" cy="2410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34" idx="2"/>
            <a:endCxn id="130" idx="0"/>
          </p:cNvCxnSpPr>
          <p:nvPr/>
        </p:nvCxnSpPr>
        <p:spPr>
          <a:xfrm flipH="1">
            <a:off x="7324103" y="4090176"/>
            <a:ext cx="401" cy="7423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130" idx="1"/>
            <a:endCxn id="135" idx="3"/>
          </p:cNvCxnSpPr>
          <p:nvPr/>
        </p:nvCxnSpPr>
        <p:spPr>
          <a:xfrm flipH="1" flipV="1">
            <a:off x="6274039" y="5096328"/>
            <a:ext cx="304599" cy="93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38" idx="1"/>
            <a:endCxn id="136" idx="3"/>
          </p:cNvCxnSpPr>
          <p:nvPr/>
        </p:nvCxnSpPr>
        <p:spPr>
          <a:xfrm flipH="1">
            <a:off x="6274039" y="5901003"/>
            <a:ext cx="304599" cy="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38" idx="3"/>
            <a:endCxn id="137" idx="1"/>
          </p:cNvCxnSpPr>
          <p:nvPr/>
        </p:nvCxnSpPr>
        <p:spPr>
          <a:xfrm>
            <a:off x="8069568" y="5901003"/>
            <a:ext cx="467318" cy="4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32B651-ADFF-3A6E-A3B9-E12CC585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F416B-3F94-4DFA-A3AB-EC6D5E4C9A6C}" type="slidenum">
              <a:rPr lang="en-US" smtClean="0"/>
              <a:pPr/>
              <a:t>35</a:t>
            </a:fld>
            <a:endParaRPr lang="en-US"/>
          </a:p>
        </p:txBody>
      </p:sp>
      <p:cxnSp>
        <p:nvCxnSpPr>
          <p:cNvPr id="78" name="Straight Arrow Connector 77"/>
          <p:cNvCxnSpPr>
            <a:stCxn id="1029" idx="2"/>
            <a:endCxn id="1032" idx="0"/>
          </p:cNvCxnSpPr>
          <p:nvPr/>
        </p:nvCxnSpPr>
        <p:spPr>
          <a:xfrm>
            <a:off x="2390809" y="1221295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32" idx="2"/>
            <a:endCxn id="1046" idx="0"/>
          </p:cNvCxnSpPr>
          <p:nvPr/>
        </p:nvCxnSpPr>
        <p:spPr>
          <a:xfrm>
            <a:off x="2390809" y="2140365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46" idx="2"/>
            <a:endCxn id="1040" idx="0"/>
          </p:cNvCxnSpPr>
          <p:nvPr/>
        </p:nvCxnSpPr>
        <p:spPr>
          <a:xfrm>
            <a:off x="2390809" y="3059436"/>
            <a:ext cx="0" cy="30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40" idx="2"/>
            <a:endCxn id="1043" idx="0"/>
          </p:cNvCxnSpPr>
          <p:nvPr/>
        </p:nvCxnSpPr>
        <p:spPr>
          <a:xfrm>
            <a:off x="2390809" y="3978506"/>
            <a:ext cx="0" cy="3068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https://lh5.googleusercontent.com/Ny-kz4OycVAWLVwRC6W34PZb9IRi17G6Cr9swnzzwURgGgW763wClMfpEIKIuNMq41kuwZ5-4lJxCsXLwaqBlwg7G-UUgz5Rh7Qm6Qi4L2JxqRxCJFc4aD1qmaOi-XM_xKXPu9GBxb10_vT-pBul3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98600"/>
            <a:ext cx="5957040" cy="31761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3025239" y="2578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03239" y="29971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854039" y="24383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257139" y="1511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4917539" y="43306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946239" y="24510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6320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6263739" y="42925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H:\04 PROJEKTI\GIZ\Grafici u cirilicu\3.9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7199" y="1625599"/>
            <a:ext cx="700141" cy="36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H:\04 PROJEKTI\GIZ\Grafici u cirilicu\3.1.png"/>
          <p:cNvPicPr/>
          <p:nvPr/>
        </p:nvPicPr>
        <p:blipFill>
          <a:blip r:embed="rId3" cstate="print">
            <a:biLevel thresh="50000"/>
          </a:blip>
          <a:srcRect t="5125"/>
          <a:stretch>
            <a:fillRect/>
          </a:stretch>
        </p:blipFill>
        <p:spPr bwMode="auto">
          <a:xfrm>
            <a:off x="5311239" y="2527299"/>
            <a:ext cx="416461" cy="3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2927648" y="2636912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9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48680"/>
          </a:xfrm>
        </p:spPr>
        <p:txBody>
          <a:bodyPr>
            <a:noAutofit/>
          </a:bodyPr>
          <a:lstStyle/>
          <a:p>
            <a:pPr algn="l"/>
            <a:r>
              <a:rPr lang="sr-Cyrl-RS" sz="2000" dirty="0" smtClean="0">
                <a:solidFill>
                  <a:srgbClr val="660066"/>
                </a:solidFill>
              </a:rPr>
              <a:t>Методологија моделовања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sr-Cyrl-RS" sz="2000" b="1" dirty="0" smtClean="0">
                <a:solidFill>
                  <a:srgbClr val="660066"/>
                </a:solidFill>
              </a:rPr>
              <a:t>алгоритам прорачуна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73" name="Picture 72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5" name="Straight Arrow Connector 314"/>
          <p:cNvCxnSpPr>
            <a:stCxn id="130" idx="2"/>
            <a:endCxn id="138" idx="0"/>
          </p:cNvCxnSpPr>
          <p:nvPr/>
        </p:nvCxnSpPr>
        <p:spPr>
          <a:xfrm>
            <a:off x="7324103" y="5378804"/>
            <a:ext cx="0" cy="249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943872" y="2492896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8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935760" y="162880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10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727848" y="4221088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10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168008" y="414908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5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663952" y="1988840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6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655840" y="2996952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10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312024" y="2492896"/>
            <a:ext cx="788140" cy="432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rgbClr val="FF0000"/>
                </a:solidFill>
              </a:rPr>
              <a:t>9 </a:t>
            </a:r>
            <a:r>
              <a:rPr lang="en-US" sz="1600" b="1" dirty="0" smtClean="0">
                <a:solidFill>
                  <a:srgbClr val="FF0000"/>
                </a:solidFill>
              </a:rPr>
              <a:t>kW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6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71" y="387426"/>
            <a:ext cx="7467600" cy="504056"/>
          </a:xfrm>
        </p:spPr>
        <p:txBody>
          <a:bodyPr>
            <a:normAutofit fontScale="90000"/>
          </a:bodyPr>
          <a:lstStyle/>
          <a:p>
            <a:pPr algn="l"/>
            <a:r>
              <a:rPr lang="sr-Cyrl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адржај</a:t>
            </a:r>
            <a:endParaRPr lang="en-GB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1268760"/>
            <a:ext cx="1087320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Методологија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моделовања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Начини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фотонапонских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електрана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1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утицаја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на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мрежу</a:t>
            </a:r>
            <a:endParaRPr lang="sr-Cyrl-RS" sz="2000" b="1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Технички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прописи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Услови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повећање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капацитета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PV </a:t>
            </a:r>
            <a:r>
              <a:rPr lang="en-US" sz="2000" dirty="0" err="1" smtClean="0">
                <a:solidFill>
                  <a:srgbClr val="660066"/>
                </a:solidFill>
              </a:rPr>
              <a:t>пенетрацију</a:t>
            </a:r>
            <a:endParaRPr lang="en-US" sz="2000" dirty="0">
              <a:solidFill>
                <a:srgbClr val="660066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692696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утицаја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r>
              <a:rPr lang="sr-Cyrl-RS" sz="2000" b="1" dirty="0" smtClean="0">
                <a:solidFill>
                  <a:srgbClr val="660066"/>
                </a:solidFill>
              </a:rPr>
              <a:t> – критични режим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Sl.5.5a.em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2704" y="836712"/>
            <a:ext cx="5021977" cy="252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Sl.5.5b.em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28048" y="836712"/>
            <a:ext cx="5021977" cy="252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Sl.5.5c.emf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28048" y="3573016"/>
            <a:ext cx="5021977" cy="252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587388" y="3717032"/>
            <a:ext cx="5472608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sr-Cyrl-RS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Најкритичнији случај</a:t>
            </a:r>
            <a:r>
              <a:rPr kumimoji="0" lang="sr-Cyrl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sr-Latn-RS" b="1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PV</a:t>
            </a:r>
            <a:r>
              <a:rPr kumimoji="0" lang="sr-Cyrl-RS" b="1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је обвојница максималне снаге</a:t>
            </a: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sr-Cyrl-RS" i="0" u="none" strike="noStrike" cap="none" normalizeH="0" dirty="0" smtClean="0">
              <a:ln>
                <a:noFill/>
              </a:ln>
              <a:solidFill>
                <a:srgbClr val="080808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sr-Cyrl-RS" baseline="0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Приказани су летњи режими</a:t>
            </a: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sr-Cyrl-RS" i="0" u="none" strike="noStrike" cap="none" normalizeH="0" baseline="0" dirty="0" smtClean="0">
              <a:ln>
                <a:noFill/>
              </a:ln>
              <a:solidFill>
                <a:srgbClr val="080808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sr-Cyrl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Мрежа је подоптерећена</a:t>
            </a: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sr-Cyrl-RS" i="0" u="none" strike="noStrike" cap="none" normalizeH="0" baseline="0" dirty="0" smtClean="0">
              <a:ln>
                <a:noFill/>
              </a:ln>
              <a:solidFill>
                <a:srgbClr val="080808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sr-Cyrl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Контратокови се јављају при 40% пенетрације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rgbClr val="080808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764704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утицаја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r>
              <a:rPr lang="sr-Cyrl-RS" sz="2000" b="1" dirty="0" smtClean="0">
                <a:solidFill>
                  <a:srgbClr val="660066"/>
                </a:solidFill>
              </a:rPr>
              <a:t> – реални режим (лето)</a:t>
            </a:r>
            <a:endParaRPr lang="en-GB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 descr="Sl.5.8a.em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9376" y="980728"/>
            <a:ext cx="5400000" cy="216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Sl.5.8b.em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0016" y="980728"/>
            <a:ext cx="5400000" cy="216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Sl.5.8c.emf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9376" y="3392996"/>
            <a:ext cx="5400000" cy="216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Sl.5.8d.emf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40016" y="3392996"/>
            <a:ext cx="5400000" cy="216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71" y="387426"/>
            <a:ext cx="7467600" cy="504056"/>
          </a:xfrm>
        </p:spPr>
        <p:txBody>
          <a:bodyPr>
            <a:normAutofit fontScale="90000"/>
          </a:bodyPr>
          <a:lstStyle/>
          <a:p>
            <a:pPr algn="l"/>
            <a:r>
              <a:rPr lang="sr-Cyrl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адржај</a:t>
            </a:r>
            <a:endParaRPr lang="en-GB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1268760"/>
            <a:ext cx="1087320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Методологија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моделовања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Начини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фотонапонских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електрана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утицаја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Технички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прописи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1" dirty="0" err="1" smtClean="0">
                <a:solidFill>
                  <a:srgbClr val="660066"/>
                </a:solidFill>
              </a:rPr>
              <a:t>Услови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за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на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мрежу</a:t>
            </a:r>
            <a:endParaRPr lang="sr-Cyrl-RS" sz="2000" b="1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повећање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капацитета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PV </a:t>
            </a:r>
            <a:r>
              <a:rPr lang="en-US" sz="2000" dirty="0" err="1" smtClean="0">
                <a:solidFill>
                  <a:srgbClr val="660066"/>
                </a:solidFill>
              </a:rPr>
              <a:t>пенетрацију</a:t>
            </a:r>
            <a:endParaRPr lang="en-US" sz="2000" dirty="0">
              <a:solidFill>
                <a:srgbClr val="660066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692696"/>
          </a:xfrm>
        </p:spPr>
        <p:txBody>
          <a:bodyPr>
            <a:noAutofit/>
          </a:bodyPr>
          <a:lstStyle/>
          <a:p>
            <a:pPr marL="342900" indent="-342900" algn="l">
              <a:spcBef>
                <a:spcPts val="1200"/>
              </a:spcBef>
              <a:spcAft>
                <a:spcPts val="1200"/>
              </a:spcAft>
            </a:pPr>
            <a:r>
              <a:rPr lang="en-US" sz="2000" b="1" dirty="0" err="1" smtClean="0">
                <a:solidFill>
                  <a:srgbClr val="660066"/>
                </a:solidFill>
              </a:rPr>
              <a:t>Услови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за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на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мрежу</a:t>
            </a:r>
            <a:endParaRPr lang="sr-Cyrl-RS" sz="2000" b="1" dirty="0" smtClean="0">
              <a:solidFill>
                <a:srgbClr val="660066"/>
              </a:solidFill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735960" y="764704"/>
          <a:ext cx="5680503" cy="5437586"/>
        </p:xfrm>
        <a:graphic>
          <a:graphicData uri="http://schemas.openxmlformats.org/drawingml/2006/table">
            <a:tbl>
              <a:tblPr/>
              <a:tblGrid>
                <a:gridCol w="1893091"/>
                <a:gridCol w="1893706"/>
                <a:gridCol w="1893706"/>
              </a:tblGrid>
              <a:tr h="345428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b="1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Поређење примера електране снаге 20 kW</a:t>
                      </a: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r-Cyrl-BA" sz="1050" b="1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прикључене на мрежу према Правилима о раду дистрибутивног система и према VDE стандарду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>
                    <a:lnL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542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Правила о раду дистрибутивног система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VDE стандард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26124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b="1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Снага кратког споја у тачки прикључења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744,5 kVA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*Правила узмају у обзир најнеповољнији слуачај, односно да је напон једнак максималном радном напону у тренутку настанка квара (ово се уважава кроз коефицијент c)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676,8 kVA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*Према VDE стандарду, прорачуни се раде са номиналним напоном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8922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b="1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Максимална снага PV електране која сме да се прикључи на мрежу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22,56 kVA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67,68 kVA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3571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b="1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Критеријум максималног одступања напона у тачки прикључења, као и било којој тачки ДС, у стационарном режиму, узимајући у обзир све све електране прикључене на разматрани део ДС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4,02 % за капацитивни режим, мање од дозвољених 5% (према формулама) 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1,98%, мање од дозвољених 5%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(на основу прорачуна у </a:t>
                      </a:r>
                      <a:r>
                        <a:rPr lang="sr-Cyrl-BA" sz="1050" i="1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Excel–</a:t>
                      </a: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у)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2,28%, мање од дозвољених 3%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*Према VDE стандарду, гледа се случај у ком је фактор снаге cos</a:t>
                      </a: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</a:t>
                      </a: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= 0,9 индуктивно 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052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b="1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Максимална струја која се инјектира у мрежу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Приближно 45 А, у примеру нема података о инвертору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*Опет се на основу [1</a:t>
                      </a:r>
                      <a:r>
                        <a:rPr lang="en-US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sr-Cyrl-BA" sz="105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] гледа строжи критеријум – сматра се да је највећа струја коју PV електрана инјектира у мрежу једнака 150% номиналне струје инвертора</a:t>
                      </a:r>
                      <a:endParaRPr lang="en-US" sz="140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BA" sz="1050" dirty="0">
                          <a:solidFill>
                            <a:srgbClr val="365F9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32,1 А</a:t>
                      </a:r>
                      <a:endParaRPr lang="en-US" sz="14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81" marR="66381" marT="0" marB="0" anchor="ctr">
                    <a:lnL>
                      <a:noFill/>
                    </a:lnL>
                    <a:lnR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63352" y="764704"/>
            <a:ext cx="5256584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sr-Cyrl-RS" i="0" u="none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Поређење </a:t>
            </a:r>
            <a:r>
              <a:rPr kumimoji="0" lang="sr-Cyrl-RS" i="0" u="sng" strike="noStrike" cap="none" normalizeH="0" baseline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Правила о раду ДС</a:t>
            </a:r>
            <a:r>
              <a:rPr kumimoji="0" lang="sr-Cyrl-RS" i="0" u="sng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Cyrl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sr-Latn-RS" i="0" u="sng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VDE</a:t>
            </a:r>
            <a:r>
              <a:rPr kumimoji="0" lang="sr-Latn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Cyrl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стандарда</a:t>
            </a: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sr-Cyrl-RS" baseline="0" dirty="0" smtClean="0">
              <a:solidFill>
                <a:srgbClr val="080808"/>
              </a:solidFill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sr-Cyrl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cs typeface="Arial" pitchFamily="34" charset="0"/>
              </a:rPr>
              <a:t>Пример прорачуна за </a:t>
            </a:r>
            <a:r>
              <a:rPr kumimoji="0" lang="sr-Latn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cs typeface="Arial" pitchFamily="34" charset="0"/>
              </a:rPr>
              <a:t>PV</a:t>
            </a:r>
            <a:r>
              <a:rPr kumimoji="0" lang="sr-Cyrl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cs typeface="Arial" pitchFamily="34" charset="0"/>
              </a:rPr>
              <a:t> електрану 5</a:t>
            </a:r>
            <a:r>
              <a:rPr kumimoji="0" lang="sr-Latn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cs typeface="Arial" pitchFamily="34" charset="0"/>
              </a:rPr>
              <a:t>x</a:t>
            </a:r>
            <a:r>
              <a:rPr kumimoji="0" lang="sr-Cyrl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cs typeface="Arial" pitchFamily="34" charset="0"/>
              </a:rPr>
              <a:t>30</a:t>
            </a:r>
            <a:r>
              <a:rPr kumimoji="0" lang="sr-Latn-RS" i="0" u="none" strike="noStrike" cap="none" normalizeH="0" dirty="0" smtClean="0">
                <a:ln>
                  <a:noFill/>
                </a:ln>
                <a:solidFill>
                  <a:srgbClr val="080808"/>
                </a:solidFill>
                <a:effectLst/>
                <a:latin typeface="Arial" pitchFamily="34" charset="0"/>
                <a:cs typeface="Arial" pitchFamily="34" charset="0"/>
              </a:rPr>
              <a:t> kW </a:t>
            </a:r>
            <a:r>
              <a:rPr lang="sr-Cyrl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Содерце</a:t>
            </a: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sr-Cyrl-RS" i="0" u="none" strike="noStrike" cap="none" normalizeH="0" baseline="0" dirty="0" smtClean="0">
              <a:ln>
                <a:noFill/>
              </a:ln>
              <a:solidFill>
                <a:srgbClr val="080808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sr-Cyrl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Пример прорачуна за електрану 20 </a:t>
            </a:r>
            <a:r>
              <a:rPr lang="sr-Latn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kW </a:t>
            </a:r>
            <a:r>
              <a:rPr lang="sr-Cyrl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sr-Latn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VDE </a:t>
            </a:r>
            <a:r>
              <a:rPr lang="sr-Cyrl-RS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стандарда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rgbClr val="080808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3352" y="3284984"/>
            <a:ext cx="52565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BA" sz="2000" b="1" dirty="0" smtClean="0"/>
              <a:t>Може се закључити да Правила о раду прописују строжи критеријум од VDE стандарда</a:t>
            </a:r>
            <a:r>
              <a:rPr lang="sr-Latn-RS" sz="2000" b="1" dirty="0" smtClean="0"/>
              <a:t>.</a:t>
            </a:r>
            <a:endParaRPr lang="sr-Cyrl-RS" sz="2000" b="1" dirty="0" smtClean="0"/>
          </a:p>
          <a:p>
            <a:pPr algn="just"/>
            <a:endParaRPr lang="sr-Cyrl-RS" sz="2000" b="1" dirty="0" smtClean="0"/>
          </a:p>
          <a:p>
            <a:pPr algn="just"/>
            <a:r>
              <a:rPr lang="sr-Cyrl-RS" sz="2000" b="1" dirty="0" smtClean="0"/>
              <a:t>Различити су потребни подаци и потребни прорачуни према </a:t>
            </a:r>
            <a:r>
              <a:rPr lang="sr-Cyrl-BA" sz="2000" b="1" dirty="0" smtClean="0"/>
              <a:t>Правилима о раду и </a:t>
            </a:r>
            <a:r>
              <a:rPr lang="sr-Latn-RS" sz="2000" b="1" dirty="0" smtClean="0"/>
              <a:t>VDE </a:t>
            </a:r>
            <a:r>
              <a:rPr lang="sr-Cyrl-RS" sz="2000" b="1" dirty="0" smtClean="0"/>
              <a:t>стандарду.</a:t>
            </a:r>
            <a:r>
              <a:rPr lang="sr-Cyrl-BA" sz="2000" b="1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71" y="387426"/>
            <a:ext cx="7467600" cy="504056"/>
          </a:xfrm>
        </p:spPr>
        <p:txBody>
          <a:bodyPr>
            <a:normAutofit fontScale="90000"/>
          </a:bodyPr>
          <a:lstStyle/>
          <a:p>
            <a:pPr algn="l"/>
            <a:r>
              <a:rPr lang="sr-Cyrl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адржај</a:t>
            </a:r>
            <a:endParaRPr lang="en-GB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1268760"/>
            <a:ext cx="1087320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Преглед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тренутног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стања</a:t>
            </a:r>
            <a:r>
              <a:rPr lang="en-US" sz="2000" dirty="0" smtClean="0">
                <a:solidFill>
                  <a:srgbClr val="660066"/>
                </a:solidFill>
              </a:rPr>
              <a:t> ЕДС </a:t>
            </a:r>
            <a:r>
              <a:rPr lang="en-US" sz="2000" dirty="0" err="1" smtClean="0">
                <a:solidFill>
                  <a:srgbClr val="660066"/>
                </a:solidFill>
              </a:rPr>
              <a:t>са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аспекта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Методологија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моделовања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потрошње</a:t>
            </a:r>
            <a:r>
              <a:rPr lang="en-US" sz="2000" dirty="0" smtClean="0">
                <a:solidFill>
                  <a:srgbClr val="660066"/>
                </a:solidFill>
              </a:rPr>
              <a:t> и </a:t>
            </a:r>
            <a:r>
              <a:rPr lang="en-US" sz="2000" dirty="0" err="1" smtClean="0">
                <a:solidFill>
                  <a:srgbClr val="660066"/>
                </a:solidFill>
              </a:rPr>
              <a:t>производње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Начини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фотонапонских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електрана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Анализа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утицаја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Технички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прописи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 smtClean="0">
                <a:solidFill>
                  <a:srgbClr val="660066"/>
                </a:solidFill>
              </a:rPr>
              <a:t>Услови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прикључење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купаца-произвођача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на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дистрибутивну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мрежу</a:t>
            </a:r>
            <a:endParaRPr lang="sr-Cyrl-RS" sz="2000" dirty="0" smtClean="0">
              <a:solidFill>
                <a:srgbClr val="660066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1" dirty="0" err="1" smtClean="0">
                <a:solidFill>
                  <a:srgbClr val="660066"/>
                </a:solidFill>
              </a:rPr>
              <a:t>Методе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за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повећање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капацитета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мреже</a:t>
            </a:r>
            <a:r>
              <a:rPr lang="en-US" sz="2000" b="1" dirty="0" smtClean="0">
                <a:solidFill>
                  <a:srgbClr val="660066"/>
                </a:solidFill>
              </a:rPr>
              <a:t> </a:t>
            </a:r>
            <a:r>
              <a:rPr lang="en-US" sz="2000" b="1" dirty="0" err="1" smtClean="0">
                <a:solidFill>
                  <a:srgbClr val="660066"/>
                </a:solidFill>
              </a:rPr>
              <a:t>за</a:t>
            </a:r>
            <a:r>
              <a:rPr lang="en-US" sz="2000" b="1" dirty="0" smtClean="0">
                <a:solidFill>
                  <a:srgbClr val="660066"/>
                </a:solidFill>
              </a:rPr>
              <a:t> PV </a:t>
            </a:r>
            <a:r>
              <a:rPr lang="en-US" sz="2000" b="1" dirty="0" err="1" smtClean="0">
                <a:solidFill>
                  <a:srgbClr val="660066"/>
                </a:solidFill>
              </a:rPr>
              <a:t>пенетрацију</a:t>
            </a:r>
            <a:endParaRPr lang="en-US" sz="2000" b="1" dirty="0">
              <a:solidFill>
                <a:srgbClr val="660066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Методе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повећање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капацитета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PV </a:t>
            </a:r>
            <a:r>
              <a:rPr lang="en-US" sz="2000" dirty="0" err="1" smtClean="0">
                <a:solidFill>
                  <a:srgbClr val="660066"/>
                </a:solidFill>
              </a:rPr>
              <a:t>пенетрацију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smtClean="0">
                <a:solidFill>
                  <a:srgbClr val="660066"/>
                </a:solidFill>
              </a:rPr>
              <a:t>Hosting Capacity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67408" y="980728"/>
            <a:ext cx="10873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dirty="0" smtClean="0"/>
              <a:t>За </a:t>
            </a:r>
            <a:r>
              <a:rPr lang="en-US" b="1" dirty="0" smtClean="0">
                <a:solidFill>
                  <a:srgbClr val="660066"/>
                </a:solidFill>
              </a:rPr>
              <a:t>Hosting Capacity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постоји</a:t>
            </a:r>
            <a:r>
              <a:rPr lang="en-US" dirty="0" smtClean="0"/>
              <a:t> </a:t>
            </a:r>
            <a:r>
              <a:rPr lang="en-US" dirty="0" err="1" smtClean="0"/>
              <a:t>усвојена</a:t>
            </a:r>
            <a:r>
              <a:rPr lang="en-US" dirty="0" smtClean="0"/>
              <a:t> </a:t>
            </a:r>
            <a:r>
              <a:rPr lang="en-US" dirty="0" err="1" smtClean="0"/>
              <a:t>јединствена</a:t>
            </a:r>
            <a:r>
              <a:rPr lang="en-US" dirty="0" smtClean="0"/>
              <a:t> </a:t>
            </a:r>
            <a:r>
              <a:rPr lang="en-US" dirty="0" err="1" smtClean="0"/>
              <a:t>квантификација</a:t>
            </a:r>
            <a:r>
              <a:rPr lang="en-US" dirty="0" smtClean="0"/>
              <a:t>, </a:t>
            </a:r>
            <a:r>
              <a:rPr lang="en-US" dirty="0" err="1" smtClean="0"/>
              <a:t>па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негде</a:t>
            </a:r>
            <a:r>
              <a:rPr lang="en-US" dirty="0" smtClean="0"/>
              <a:t> </a:t>
            </a:r>
            <a:r>
              <a:rPr lang="en-US" dirty="0" err="1" smtClean="0"/>
              <a:t>релативни</a:t>
            </a:r>
            <a:r>
              <a:rPr lang="en-US" dirty="0" smtClean="0"/>
              <a:t> </a:t>
            </a:r>
            <a:r>
              <a:rPr lang="en-US" dirty="0" err="1" smtClean="0"/>
              <a:t>удео</a:t>
            </a:r>
            <a:r>
              <a:rPr lang="en-US" dirty="0" smtClean="0"/>
              <a:t> </a:t>
            </a:r>
            <a:r>
              <a:rPr lang="en-US" dirty="0" err="1" smtClean="0"/>
              <a:t>одређује</a:t>
            </a:r>
            <a:r>
              <a:rPr lang="en-US" dirty="0" smtClean="0"/>
              <a:t> </a:t>
            </a:r>
            <a:r>
              <a:rPr lang="en-US" b="1" dirty="0" smtClean="0"/>
              <a:t>у </a:t>
            </a:r>
            <a:r>
              <a:rPr lang="en-US" b="1" dirty="0" err="1" smtClean="0"/>
              <a:t>односу</a:t>
            </a:r>
            <a:r>
              <a:rPr lang="en-US" b="1" dirty="0" smtClean="0"/>
              <a:t> </a:t>
            </a:r>
            <a:r>
              <a:rPr lang="en-US" b="1" dirty="0" err="1" smtClean="0"/>
              <a:t>на</a:t>
            </a:r>
            <a:r>
              <a:rPr lang="en-US" b="1" dirty="0" smtClean="0"/>
              <a:t> </a:t>
            </a:r>
            <a:r>
              <a:rPr lang="en-US" b="1" dirty="0" err="1" smtClean="0"/>
              <a:t>снагу</a:t>
            </a:r>
            <a:r>
              <a:rPr lang="en-US" b="1" dirty="0" smtClean="0"/>
              <a:t> </a:t>
            </a:r>
            <a:r>
              <a:rPr lang="en-US" b="1" dirty="0" err="1" smtClean="0"/>
              <a:t>трансформаторске</a:t>
            </a:r>
            <a:r>
              <a:rPr lang="en-US" b="1" dirty="0" smtClean="0"/>
              <a:t> </a:t>
            </a:r>
            <a:r>
              <a:rPr lang="en-US" b="1" dirty="0" err="1" smtClean="0"/>
              <a:t>станице</a:t>
            </a:r>
            <a:r>
              <a:rPr lang="en-US" b="1" dirty="0" smtClean="0"/>
              <a:t> </a:t>
            </a:r>
            <a:r>
              <a:rPr lang="en-US" dirty="0" err="1" smtClean="0"/>
              <a:t>преко</a:t>
            </a:r>
            <a:r>
              <a:rPr lang="en-US" dirty="0" smtClean="0"/>
              <a:t>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напаја</a:t>
            </a:r>
            <a:r>
              <a:rPr lang="en-US" dirty="0" smtClean="0"/>
              <a:t> </a:t>
            </a:r>
            <a:r>
              <a:rPr lang="en-US" dirty="0" err="1" smtClean="0"/>
              <a:t>посматрани</a:t>
            </a:r>
            <a:r>
              <a:rPr lang="en-US" dirty="0" smtClean="0"/>
              <a:t> </a:t>
            </a:r>
            <a:r>
              <a:rPr lang="en-US" dirty="0" err="1" smtClean="0"/>
              <a:t>део</a:t>
            </a:r>
            <a:r>
              <a:rPr lang="en-US" dirty="0" smtClean="0"/>
              <a:t> </a:t>
            </a:r>
            <a:r>
              <a:rPr lang="en-US" dirty="0" err="1" smtClean="0"/>
              <a:t>дистрибутивне</a:t>
            </a:r>
            <a:r>
              <a:rPr lang="en-US" dirty="0" smtClean="0"/>
              <a:t> </a:t>
            </a:r>
            <a:r>
              <a:rPr lang="en-US" dirty="0" err="1" smtClean="0"/>
              <a:t>мреже</a:t>
            </a:r>
            <a:r>
              <a:rPr lang="en-US" dirty="0" smtClean="0"/>
              <a:t>, </a:t>
            </a:r>
            <a:r>
              <a:rPr lang="en-US" dirty="0" err="1" smtClean="0"/>
              <a:t>али</a:t>
            </a:r>
            <a:r>
              <a:rPr lang="en-US" dirty="0" smtClean="0"/>
              <a:t> у </a:t>
            </a:r>
            <a:r>
              <a:rPr lang="en-US" dirty="0" err="1" smtClean="0"/>
              <a:t>највећем</a:t>
            </a:r>
            <a:r>
              <a:rPr lang="en-US" dirty="0" smtClean="0"/>
              <a:t> </a:t>
            </a:r>
            <a:r>
              <a:rPr lang="en-US" dirty="0" err="1" smtClean="0"/>
              <a:t>броју</a:t>
            </a:r>
            <a:r>
              <a:rPr lang="en-US" dirty="0" smtClean="0"/>
              <a:t> </a:t>
            </a:r>
            <a:r>
              <a:rPr lang="en-US" dirty="0" err="1" smtClean="0"/>
              <a:t>случајева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усвојено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капацитет</a:t>
            </a:r>
            <a:r>
              <a:rPr lang="en-US" dirty="0" smtClean="0"/>
              <a:t> </a:t>
            </a:r>
            <a:r>
              <a:rPr lang="en-US" dirty="0" err="1" smtClean="0"/>
              <a:t>мреже</a:t>
            </a:r>
            <a:r>
              <a:rPr lang="en-US" dirty="0" smtClean="0"/>
              <a:t> </a:t>
            </a:r>
            <a:r>
              <a:rPr lang="en-US" dirty="0" err="1" smtClean="0"/>
              <a:t>дефинише</a:t>
            </a:r>
            <a:r>
              <a:rPr lang="en-US" dirty="0" smtClean="0"/>
              <a:t> </a:t>
            </a:r>
            <a:r>
              <a:rPr lang="en-US" b="1" dirty="0" err="1" smtClean="0"/>
              <a:t>према</a:t>
            </a:r>
            <a:r>
              <a:rPr lang="en-US" b="1" dirty="0" smtClean="0"/>
              <a:t> </a:t>
            </a:r>
            <a:r>
              <a:rPr lang="en-US" b="1" dirty="0" err="1" smtClean="0"/>
              <a:t>максималној</a:t>
            </a:r>
            <a:r>
              <a:rPr lang="en-US" b="1" dirty="0" smtClean="0"/>
              <a:t> </a:t>
            </a:r>
            <a:r>
              <a:rPr lang="en-US" b="1" dirty="0" err="1" smtClean="0"/>
              <a:t>снази</a:t>
            </a:r>
            <a:r>
              <a:rPr lang="en-US" b="1" dirty="0" smtClean="0"/>
              <a:t> </a:t>
            </a:r>
            <a:r>
              <a:rPr lang="en-US" b="1" dirty="0" err="1" smtClean="0"/>
              <a:t>потрошње</a:t>
            </a:r>
            <a:r>
              <a:rPr lang="en-US" dirty="0" smtClean="0"/>
              <a:t>.</a:t>
            </a:r>
            <a:endParaRPr lang="en-US" sz="1600" dirty="0">
              <a:solidFill>
                <a:srgbClr val="660066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104112" y="2636912"/>
            <a:ext cx="4824536" cy="2952328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695400" y="2636912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Cyrl-RS" dirty="0" smtClean="0"/>
              <a:t>Р</a:t>
            </a:r>
            <a:r>
              <a:rPr lang="en-US" dirty="0" err="1" smtClean="0"/>
              <a:t>азматране</a:t>
            </a:r>
            <a:r>
              <a:rPr lang="en-US" dirty="0" smtClean="0"/>
              <a:t> </a:t>
            </a:r>
            <a:r>
              <a:rPr lang="sr-Cyrl-RS" dirty="0" smtClean="0"/>
              <a:t>су </a:t>
            </a:r>
            <a:r>
              <a:rPr lang="en-US" dirty="0" err="1" smtClean="0"/>
              <a:t>три</a:t>
            </a:r>
            <a:r>
              <a:rPr lang="en-US" dirty="0" smtClean="0"/>
              <a:t> </a:t>
            </a:r>
            <a:r>
              <a:rPr lang="en-US" dirty="0" err="1" smtClean="0"/>
              <a:t>различите</a:t>
            </a:r>
            <a:r>
              <a:rPr lang="en-US" dirty="0" smtClean="0"/>
              <a:t> </a:t>
            </a:r>
            <a:r>
              <a:rPr lang="en-US" dirty="0" err="1" smtClean="0"/>
              <a:t>могућности</a:t>
            </a:r>
            <a:r>
              <a:rPr lang="sr-Cyrl-RS" dirty="0" smtClean="0"/>
              <a:t> за повећање капацитета</a:t>
            </a:r>
            <a:r>
              <a:rPr lang="en-US" dirty="0" smtClean="0"/>
              <a:t>:</a:t>
            </a:r>
          </a:p>
          <a:p>
            <a:pPr marL="457200" lvl="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r-Cyrl-RS" dirty="0" smtClean="0"/>
              <a:t>И</a:t>
            </a:r>
            <a:r>
              <a:rPr lang="en-US" dirty="0" err="1" smtClean="0"/>
              <a:t>нвертор</a:t>
            </a:r>
            <a:r>
              <a:rPr lang="sr-Cyrl-R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фиксним</a:t>
            </a:r>
            <a:r>
              <a:rPr lang="en-US" dirty="0" smtClean="0"/>
              <a:t> </a:t>
            </a:r>
            <a:r>
              <a:rPr lang="en-US" dirty="0" err="1" smtClean="0"/>
              <a:t>подешавањем</a:t>
            </a:r>
            <a:r>
              <a:rPr lang="en-US" dirty="0" smtClean="0"/>
              <a:t> </a:t>
            </a:r>
            <a:r>
              <a:rPr lang="en-US" dirty="0" err="1" smtClean="0"/>
              <a:t>фактора</a:t>
            </a:r>
            <a:r>
              <a:rPr lang="en-US" dirty="0" smtClean="0"/>
              <a:t> </a:t>
            </a:r>
            <a:r>
              <a:rPr lang="en-US" dirty="0" err="1" smtClean="0"/>
              <a:t>снаге</a:t>
            </a:r>
            <a:r>
              <a:rPr lang="sr-Cyrl-RS" dirty="0" smtClean="0"/>
              <a:t> - </a:t>
            </a:r>
            <a:r>
              <a:rPr lang="en-US" dirty="0" err="1" smtClean="0"/>
              <a:t>од</a:t>
            </a:r>
            <a:r>
              <a:rPr lang="en-US" dirty="0" smtClean="0"/>
              <a:t> 0,9 </a:t>
            </a:r>
            <a:r>
              <a:rPr lang="en-US" dirty="0" err="1" smtClean="0"/>
              <a:t>индуктивно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0,9 </a:t>
            </a:r>
            <a:r>
              <a:rPr lang="en-US" dirty="0" err="1" smtClean="0"/>
              <a:t>капацитивно</a:t>
            </a:r>
            <a:endParaRPr lang="en-US" dirty="0" smtClean="0"/>
          </a:p>
          <a:p>
            <a:pPr marL="457200" lvl="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r-Cyrl-RS" dirty="0" smtClean="0"/>
              <a:t>Р</a:t>
            </a:r>
            <a:r>
              <a:rPr lang="en-US" dirty="0" err="1" smtClean="0"/>
              <a:t>егулациј</a:t>
            </a:r>
            <a:r>
              <a:rPr lang="sr-Cyrl-RS" dirty="0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излазне</a:t>
            </a:r>
            <a:r>
              <a:rPr lang="en-US" dirty="0" smtClean="0"/>
              <a:t> </a:t>
            </a:r>
            <a:r>
              <a:rPr lang="en-US" dirty="0" err="1" smtClean="0"/>
              <a:t>снаге</a:t>
            </a:r>
            <a:r>
              <a:rPr lang="en-US" dirty="0" smtClean="0"/>
              <a:t> у </a:t>
            </a:r>
            <a:r>
              <a:rPr lang="en-US" dirty="0" err="1" smtClean="0"/>
              <a:t>функцији</a:t>
            </a:r>
            <a:r>
              <a:rPr lang="en-US" dirty="0" smtClean="0"/>
              <a:t> </a:t>
            </a:r>
            <a:r>
              <a:rPr lang="en-US" dirty="0" err="1" smtClean="0"/>
              <a:t>напона</a:t>
            </a:r>
            <a:r>
              <a:rPr lang="en-US" dirty="0" smtClean="0"/>
              <a:t>, </a:t>
            </a:r>
            <a:r>
              <a:rPr lang="en-US" dirty="0" err="1" smtClean="0"/>
              <a:t>односно</a:t>
            </a:r>
            <a:r>
              <a:rPr lang="en-US" dirty="0" smtClean="0"/>
              <a:t> VVC, VWC и VVWC </a:t>
            </a:r>
            <a:r>
              <a:rPr lang="en-US" dirty="0" err="1" smtClean="0"/>
              <a:t>регулациј</a:t>
            </a:r>
            <a:r>
              <a:rPr lang="sr-Cyrl-RS" dirty="0" smtClean="0"/>
              <a:t>а</a:t>
            </a:r>
            <a:endParaRPr lang="en-US" dirty="0" smtClean="0"/>
          </a:p>
          <a:p>
            <a:pPr marL="457200" lvl="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r-Cyrl-RS" dirty="0" smtClean="0"/>
              <a:t>О</a:t>
            </a:r>
            <a:r>
              <a:rPr lang="en-US" dirty="0" err="1" smtClean="0"/>
              <a:t>птимална</a:t>
            </a:r>
            <a:r>
              <a:rPr lang="en-US" dirty="0" smtClean="0"/>
              <a:t> </a:t>
            </a:r>
            <a:r>
              <a:rPr lang="en-US" dirty="0" err="1" smtClean="0"/>
              <a:t>уградња</a:t>
            </a:r>
            <a:r>
              <a:rPr lang="en-US" dirty="0" smtClean="0"/>
              <a:t> PV </a:t>
            </a:r>
            <a:r>
              <a:rPr lang="en-US" dirty="0" err="1" smtClean="0"/>
              <a:t>панела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свако</a:t>
            </a:r>
            <a:r>
              <a:rPr lang="en-US" dirty="0" smtClean="0"/>
              <a:t> </a:t>
            </a:r>
            <a:r>
              <a:rPr lang="en-US" dirty="0" err="1" smtClean="0"/>
              <a:t>домаћинство</a:t>
            </a:r>
            <a:endParaRPr lang="sr-Cyrl-RS" dirty="0" smtClean="0"/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1482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 smtClean="0">
                <a:solidFill>
                  <a:srgbClr val="660066"/>
                </a:solidFill>
              </a:rPr>
              <a:t>Методе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повећање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капацитета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дистрибутивне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мреже</a:t>
            </a:r>
            <a:r>
              <a:rPr lang="en-US" sz="2000" dirty="0" smtClean="0">
                <a:solidFill>
                  <a:srgbClr val="660066"/>
                </a:solidFill>
              </a:rPr>
              <a:t> </a:t>
            </a:r>
            <a:r>
              <a:rPr lang="en-US" sz="2000" dirty="0" err="1" smtClean="0">
                <a:solidFill>
                  <a:srgbClr val="660066"/>
                </a:solidFill>
              </a:rPr>
              <a:t>за</a:t>
            </a:r>
            <a:r>
              <a:rPr lang="en-US" sz="2000" dirty="0" smtClean="0">
                <a:solidFill>
                  <a:srgbClr val="660066"/>
                </a:solidFill>
              </a:rPr>
              <a:t> PV </a:t>
            </a:r>
            <a:r>
              <a:rPr lang="en-US" sz="2000" dirty="0" err="1" smtClean="0">
                <a:solidFill>
                  <a:srgbClr val="660066"/>
                </a:solidFill>
              </a:rPr>
              <a:t>пенетрацију</a:t>
            </a:r>
            <a:r>
              <a:rPr lang="sr-Cyrl-RS" sz="2000" dirty="0" smtClean="0">
                <a:solidFill>
                  <a:srgbClr val="660066"/>
                </a:solidFill>
              </a:rPr>
              <a:t> – </a:t>
            </a:r>
            <a:r>
              <a:rPr lang="en-US" sz="2000" b="1" dirty="0" smtClean="0">
                <a:solidFill>
                  <a:srgbClr val="660066"/>
                </a:solidFill>
              </a:rPr>
              <a:t>Hosting Capacity</a:t>
            </a:r>
            <a:endParaRPr lang="en-GB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 descr="PoeUfilter.t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1344" y="764704"/>
            <a:ext cx="5760000" cy="432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PoredPgfilter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68008" y="764704"/>
            <a:ext cx="5760000" cy="432000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2641" name="Rectangle 1"/>
          <p:cNvSpPr>
            <a:spLocks noChangeArrowheads="1"/>
          </p:cNvSpPr>
          <p:nvPr/>
        </p:nvSpPr>
        <p:spPr bwMode="auto">
          <a:xfrm>
            <a:off x="1991544" y="5229200"/>
            <a:ext cx="7992888" cy="646331"/>
          </a:xfrm>
          <a:prstGeom prst="rect">
            <a:avLst/>
          </a:prstGeom>
          <a:solidFill>
            <a:srgbClr val="C2D69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R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Решење:</a:t>
            </a:r>
            <a:r>
              <a:rPr kumimoji="0" lang="sr-Cyrl-R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sr-Cyrl-R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граничење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снаге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PV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према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годишњој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потрошњи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купаца-произвођача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879976" y="1628800"/>
            <a:ext cx="6120680" cy="2862322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80000"/>
            <a:endParaRPr lang="sr-Cyrl-RS" sz="2000" dirty="0" smtClean="0"/>
          </a:p>
          <a:p>
            <a:pPr marL="180000"/>
            <a:endParaRPr lang="sr-Cyrl-RS" sz="2000" dirty="0" smtClean="0"/>
          </a:p>
          <a:p>
            <a:pPr marL="180000" algn="just"/>
            <a:r>
              <a:rPr lang="en-US" sz="2000" dirty="0" smtClean="0"/>
              <a:t>У </a:t>
            </a:r>
            <a:r>
              <a:rPr lang="en-US" sz="2000" dirty="0" err="1" smtClean="0"/>
              <a:t>циљу</a:t>
            </a:r>
            <a:r>
              <a:rPr lang="en-US" sz="2000" dirty="0" smtClean="0"/>
              <a:t> </a:t>
            </a:r>
            <a:r>
              <a:rPr lang="en-US" sz="2000" dirty="0" err="1" smtClean="0"/>
              <a:t>даље</a:t>
            </a:r>
            <a:r>
              <a:rPr lang="en-US" sz="2000" dirty="0" smtClean="0"/>
              <a:t> </a:t>
            </a:r>
            <a:r>
              <a:rPr lang="en-US" sz="2000" dirty="0" err="1" smtClean="0"/>
              <a:t>верификације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предложеног</a:t>
            </a:r>
            <a:r>
              <a:rPr lang="en-US" sz="2000" dirty="0" smtClean="0"/>
              <a:t> </a:t>
            </a:r>
            <a:r>
              <a:rPr lang="en-US" sz="2000" dirty="0" err="1" smtClean="0"/>
              <a:t>алгоритма</a:t>
            </a:r>
            <a:r>
              <a:rPr lang="en-US" sz="2000" dirty="0" smtClean="0"/>
              <a:t> и </a:t>
            </a:r>
            <a:r>
              <a:rPr lang="en-US" sz="2000" dirty="0" err="1" smtClean="0"/>
              <a:t>доношења</a:t>
            </a:r>
            <a:r>
              <a:rPr lang="en-US" sz="2000" dirty="0" smtClean="0"/>
              <a:t> </a:t>
            </a:r>
            <a:r>
              <a:rPr lang="en-US" sz="2000" dirty="0" err="1" smtClean="0"/>
              <a:t>генералних</a:t>
            </a:r>
            <a:r>
              <a:rPr lang="en-US" sz="2000" dirty="0" smtClean="0"/>
              <a:t> </a:t>
            </a:r>
            <a:r>
              <a:rPr lang="en-US" sz="2000" dirty="0" err="1" smtClean="0"/>
              <a:t>закључака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предлаже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и </a:t>
            </a:r>
            <a:r>
              <a:rPr lang="en-US" sz="2000" dirty="0" err="1" smtClean="0"/>
              <a:t>неопходно</a:t>
            </a:r>
            <a:r>
              <a:rPr lang="en-US" sz="2000" dirty="0" smtClean="0"/>
              <a:t> </a:t>
            </a:r>
            <a:r>
              <a:rPr lang="en-US" sz="2000" dirty="0" err="1" smtClean="0"/>
              <a:t>је</a:t>
            </a:r>
            <a:r>
              <a:rPr lang="en-US" sz="2000" dirty="0" smtClean="0"/>
              <a:t> </a:t>
            </a:r>
            <a:r>
              <a:rPr lang="en-US" sz="2000" dirty="0" err="1" smtClean="0"/>
              <a:t>извршити</a:t>
            </a:r>
            <a:r>
              <a:rPr lang="en-US" sz="2000" dirty="0" smtClean="0"/>
              <a:t> </a:t>
            </a:r>
            <a:r>
              <a:rPr lang="en-US" sz="2000" dirty="0" err="1" smtClean="0"/>
              <a:t>исте</a:t>
            </a:r>
            <a:r>
              <a:rPr lang="en-US" sz="2000" dirty="0" smtClean="0"/>
              <a:t> </a:t>
            </a:r>
            <a:r>
              <a:rPr lang="en-US" sz="2000" dirty="0" err="1" smtClean="0"/>
              <a:t>анализе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већем</a:t>
            </a:r>
            <a:r>
              <a:rPr lang="en-US" sz="2000" dirty="0" smtClean="0"/>
              <a:t> </a:t>
            </a:r>
            <a:r>
              <a:rPr lang="en-US" sz="2000" dirty="0" err="1" smtClean="0"/>
              <a:t>броју</a:t>
            </a:r>
            <a:r>
              <a:rPr lang="en-US" sz="2000" dirty="0" smtClean="0"/>
              <a:t> </a:t>
            </a:r>
            <a:r>
              <a:rPr lang="en-US" sz="2000" dirty="0" err="1" smtClean="0"/>
              <a:t>мрежа</a:t>
            </a:r>
            <a:r>
              <a:rPr lang="en-US" sz="2000" dirty="0" smtClean="0"/>
              <a:t> </a:t>
            </a:r>
            <a:r>
              <a:rPr lang="en-US" sz="2000" dirty="0" err="1" smtClean="0"/>
              <a:t>различитих</a:t>
            </a:r>
            <a:r>
              <a:rPr lang="en-US" sz="2000" dirty="0" smtClean="0"/>
              <a:t> </a:t>
            </a:r>
            <a:r>
              <a:rPr lang="en-US" sz="2000" dirty="0" err="1" smtClean="0"/>
              <a:t>конфигурација</a:t>
            </a:r>
            <a:r>
              <a:rPr lang="en-US" sz="2000" dirty="0" smtClean="0"/>
              <a:t> и </a:t>
            </a:r>
            <a:r>
              <a:rPr lang="en-US" sz="2000" dirty="0" err="1" smtClean="0"/>
              <a:t>намене</a:t>
            </a:r>
            <a:r>
              <a:rPr lang="en-US" sz="2000" dirty="0" smtClean="0"/>
              <a:t>. </a:t>
            </a:r>
            <a:r>
              <a:rPr lang="en-US" sz="2000" dirty="0" err="1" smtClean="0"/>
              <a:t>Анализе</a:t>
            </a:r>
            <a:r>
              <a:rPr lang="en-US" sz="2000" dirty="0" smtClean="0"/>
              <a:t> </a:t>
            </a:r>
            <a:r>
              <a:rPr lang="en-US" sz="2000" dirty="0" err="1" smtClean="0"/>
              <a:t>је</a:t>
            </a:r>
            <a:r>
              <a:rPr lang="en-US" sz="2000" dirty="0" smtClean="0"/>
              <a:t> </a:t>
            </a:r>
            <a:r>
              <a:rPr lang="en-US" sz="2000" dirty="0" err="1" smtClean="0"/>
              <a:t>потребно</a:t>
            </a:r>
            <a:r>
              <a:rPr lang="en-US" sz="2000" dirty="0" smtClean="0"/>
              <a:t> </a:t>
            </a:r>
            <a:r>
              <a:rPr lang="en-US" sz="2000" dirty="0" err="1" smtClean="0"/>
              <a:t>поновити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већи</a:t>
            </a:r>
            <a:r>
              <a:rPr lang="en-US" sz="2000" dirty="0" smtClean="0"/>
              <a:t> </a:t>
            </a:r>
            <a:r>
              <a:rPr lang="en-US" sz="2000" dirty="0" err="1" smtClean="0"/>
              <a:t>број</a:t>
            </a:r>
            <a:r>
              <a:rPr lang="en-US" sz="2000" dirty="0" smtClean="0"/>
              <a:t> </a:t>
            </a:r>
            <a:r>
              <a:rPr lang="en-US" sz="2000" dirty="0" err="1" smtClean="0"/>
              <a:t>руралних</a:t>
            </a:r>
            <a:r>
              <a:rPr lang="en-US" sz="2000" dirty="0" smtClean="0"/>
              <a:t>, </a:t>
            </a:r>
            <a:r>
              <a:rPr lang="en-US" sz="2000" dirty="0" err="1" smtClean="0"/>
              <a:t>приградских</a:t>
            </a:r>
            <a:r>
              <a:rPr lang="en-US" sz="2000" dirty="0" smtClean="0"/>
              <a:t> и </a:t>
            </a:r>
            <a:r>
              <a:rPr lang="en-US" sz="2000" dirty="0" err="1" smtClean="0"/>
              <a:t>градских</a:t>
            </a:r>
            <a:r>
              <a:rPr lang="en-US" sz="2000" dirty="0" smtClean="0"/>
              <a:t> </a:t>
            </a:r>
            <a:r>
              <a:rPr lang="en-US" sz="2000" dirty="0" err="1" smtClean="0"/>
              <a:t>дистрибутивних</a:t>
            </a:r>
            <a:r>
              <a:rPr lang="en-US" sz="2000" dirty="0" smtClean="0"/>
              <a:t> </a:t>
            </a:r>
            <a:r>
              <a:rPr lang="en-US" sz="2000" dirty="0" err="1" smtClean="0"/>
              <a:t>мрежа</a:t>
            </a:r>
            <a:r>
              <a:rPr lang="en-US" sz="2000" dirty="0" smtClean="0"/>
              <a:t>. </a:t>
            </a:r>
            <a:endParaRPr lang="sr-Cyrl-RS" sz="2000" dirty="0" smtClean="0"/>
          </a:p>
          <a:p>
            <a:pPr marL="180000"/>
            <a:endParaRPr lang="en-US" sz="2000" dirty="0"/>
          </a:p>
        </p:txBody>
      </p:sp>
      <p:sp>
        <p:nvSpPr>
          <p:cNvPr id="19" name="Rectangle 18"/>
          <p:cNvSpPr/>
          <p:nvPr/>
        </p:nvSpPr>
        <p:spPr>
          <a:xfrm>
            <a:off x="5735960" y="404664"/>
            <a:ext cx="5904656" cy="1631216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96000" algn="just"/>
            <a:r>
              <a:rPr lang="sr-Cyrl-RS" sz="2000" dirty="0" err="1" smtClean="0"/>
              <a:t>П</a:t>
            </a:r>
            <a:r>
              <a:rPr lang="en-US" sz="2000" dirty="0" err="1" smtClean="0"/>
              <a:t>рема</a:t>
            </a:r>
            <a:r>
              <a:rPr lang="en-US" sz="2000" dirty="0" smtClean="0"/>
              <a:t> </a:t>
            </a:r>
            <a:r>
              <a:rPr lang="en-US" sz="2000" dirty="0" err="1" smtClean="0"/>
              <a:t>регулативи</a:t>
            </a:r>
            <a:r>
              <a:rPr lang="en-US" sz="2000" dirty="0" smtClean="0"/>
              <a:t> у </a:t>
            </a:r>
            <a:r>
              <a:rPr lang="en-US" sz="2000" dirty="0" err="1" smtClean="0"/>
              <a:t>Немачкој</a:t>
            </a:r>
            <a:r>
              <a:rPr lang="en-US" sz="2000" dirty="0" smtClean="0"/>
              <a:t> </a:t>
            </a:r>
            <a:r>
              <a:rPr lang="en-US" sz="2000" dirty="0" err="1" smtClean="0"/>
              <a:t>постоје</a:t>
            </a:r>
            <a:r>
              <a:rPr lang="en-US" sz="2000" dirty="0" smtClean="0"/>
              <a:t> </a:t>
            </a:r>
            <a:r>
              <a:rPr lang="en-US" sz="2000" dirty="0" err="1" smtClean="0"/>
              <a:t>различити</a:t>
            </a:r>
            <a:r>
              <a:rPr lang="en-US" sz="2000" dirty="0" smtClean="0"/>
              <a:t> </a:t>
            </a:r>
            <a:r>
              <a:rPr lang="en-US" sz="2000" dirty="0" err="1" smtClean="0"/>
              <a:t>концепти</a:t>
            </a:r>
            <a:r>
              <a:rPr lang="en-US" sz="2000" dirty="0" smtClean="0"/>
              <a:t> </a:t>
            </a:r>
            <a:r>
              <a:rPr lang="en-US" sz="2000" dirty="0" err="1" smtClean="0"/>
              <a:t>мерења</a:t>
            </a:r>
            <a:r>
              <a:rPr lang="en-US" sz="2000" dirty="0" smtClean="0"/>
              <a:t> у </a:t>
            </a:r>
            <a:r>
              <a:rPr lang="en-US" sz="2000" dirty="0" err="1" smtClean="0"/>
              <a:t>којима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користи</a:t>
            </a:r>
            <a:r>
              <a:rPr lang="en-US" sz="2000" dirty="0" smtClean="0"/>
              <a:t> </a:t>
            </a:r>
            <a:r>
              <a:rPr lang="en-US" sz="2000" dirty="0" err="1" smtClean="0"/>
              <a:t>додатни</a:t>
            </a:r>
            <a:r>
              <a:rPr lang="en-US" sz="2000" dirty="0" smtClean="0"/>
              <a:t> </a:t>
            </a:r>
            <a:r>
              <a:rPr lang="en-US" sz="2000" dirty="0" err="1" smtClean="0"/>
              <a:t>уређај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мерење</a:t>
            </a:r>
            <a:r>
              <a:rPr lang="en-US" sz="2000" dirty="0" smtClean="0"/>
              <a:t> </a:t>
            </a:r>
            <a:r>
              <a:rPr lang="en-US" sz="2000" dirty="0" err="1" smtClean="0"/>
              <a:t>произведене</a:t>
            </a:r>
            <a:r>
              <a:rPr lang="en-US" sz="2000" dirty="0" smtClean="0"/>
              <a:t> </a:t>
            </a:r>
            <a:r>
              <a:rPr lang="en-US" sz="2000" dirty="0" err="1" smtClean="0"/>
              <a:t>електричне</a:t>
            </a:r>
            <a:r>
              <a:rPr lang="en-US" sz="2000" dirty="0" smtClean="0"/>
              <a:t> </a:t>
            </a:r>
            <a:r>
              <a:rPr lang="en-US" sz="2000" dirty="0" err="1" smtClean="0"/>
              <a:t>енергије</a:t>
            </a:r>
            <a:r>
              <a:rPr lang="en-US" sz="2000" dirty="0" smtClean="0"/>
              <a:t> и </a:t>
            </a:r>
            <a:r>
              <a:rPr lang="en-US" sz="2000" dirty="0" err="1" smtClean="0"/>
              <a:t>сви</a:t>
            </a:r>
            <a:r>
              <a:rPr lang="en-US" sz="2000" dirty="0" smtClean="0"/>
              <a:t> </a:t>
            </a:r>
            <a:r>
              <a:rPr lang="en-US" sz="2000" dirty="0" err="1" smtClean="0"/>
              <a:t>уређаји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налазе</a:t>
            </a:r>
            <a:r>
              <a:rPr lang="en-US" sz="2000" dirty="0" smtClean="0"/>
              <a:t> у </a:t>
            </a:r>
            <a:r>
              <a:rPr lang="en-US" sz="2000" dirty="0" err="1" smtClean="0"/>
              <a:t>инсталацијама</a:t>
            </a:r>
            <a:r>
              <a:rPr lang="en-US" sz="2000" dirty="0" smtClean="0"/>
              <a:t> </a:t>
            </a:r>
            <a:r>
              <a:rPr lang="en-US" sz="2000" dirty="0" err="1" smtClean="0"/>
              <a:t>корисника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71" y="387426"/>
            <a:ext cx="7467600" cy="504056"/>
          </a:xfrm>
        </p:spPr>
        <p:txBody>
          <a:bodyPr>
            <a:normAutofit fontScale="90000"/>
          </a:bodyPr>
          <a:lstStyle/>
          <a:p>
            <a:pPr algn="just"/>
            <a:r>
              <a:rPr lang="sr-Cyrl-R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Закључак</a:t>
            </a:r>
            <a:endParaRPr lang="en-GB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021554BB-9689-1166-D2B7-FAC788769C62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40C6FF1-7BB2-669B-B7C1-2B9ED382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7E3A86FA-A20E-D704-0A53-C9D5F1F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1C30540-4E1B-8723-AF1F-EF6916E62E9A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sr-Cyrl-RS" sz="1050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168" y="6292934"/>
            <a:ext cx="423193" cy="4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35360" y="2492896"/>
            <a:ext cx="5904656" cy="1631216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 err="1" smtClean="0"/>
              <a:t>П</a:t>
            </a:r>
            <a:r>
              <a:rPr lang="en-US" sz="2000" dirty="0" err="1" smtClean="0"/>
              <a:t>отребно</a:t>
            </a:r>
            <a:r>
              <a:rPr lang="en-US" sz="2000" dirty="0" smtClean="0"/>
              <a:t> </a:t>
            </a:r>
            <a:r>
              <a:rPr lang="sr-Cyrl-RS" sz="2000" dirty="0" smtClean="0"/>
              <a:t>је </a:t>
            </a:r>
            <a:r>
              <a:rPr lang="en-US" sz="2000" dirty="0" err="1" smtClean="0"/>
              <a:t>проценити</a:t>
            </a:r>
            <a:r>
              <a:rPr lang="en-US" sz="2000" dirty="0" smtClean="0"/>
              <a:t> </a:t>
            </a:r>
            <a:r>
              <a:rPr lang="en-US" sz="2000" dirty="0" err="1" smtClean="0"/>
              <a:t>перспективно</a:t>
            </a:r>
            <a:r>
              <a:rPr lang="en-US" sz="2000" dirty="0" smtClean="0"/>
              <a:t> </a:t>
            </a:r>
            <a:r>
              <a:rPr lang="en-US" sz="2000" dirty="0" err="1" smtClean="0"/>
              <a:t>стање</a:t>
            </a:r>
            <a:r>
              <a:rPr lang="en-US" sz="2000" dirty="0" smtClean="0"/>
              <a:t> </a:t>
            </a:r>
            <a:r>
              <a:rPr lang="en-US" sz="2000" dirty="0" err="1" smtClean="0"/>
              <a:t>мреже</a:t>
            </a:r>
            <a:r>
              <a:rPr lang="en-US" sz="2000" dirty="0" smtClean="0"/>
              <a:t> </a:t>
            </a:r>
            <a:r>
              <a:rPr lang="en-US" sz="2000" dirty="0" err="1" smtClean="0"/>
              <a:t>по</a:t>
            </a:r>
            <a:r>
              <a:rPr lang="en-US" sz="2000" dirty="0" smtClean="0"/>
              <a:t> </a:t>
            </a:r>
            <a:r>
              <a:rPr lang="en-US" sz="2000" dirty="0" err="1" smtClean="0"/>
              <a:t>питању</a:t>
            </a:r>
            <a:r>
              <a:rPr lang="en-US" sz="2000" dirty="0" smtClean="0"/>
              <a:t> </a:t>
            </a:r>
            <a:r>
              <a:rPr lang="en-US" sz="2000" dirty="0" err="1" smtClean="0"/>
              <a:t>купаца-произвођача</a:t>
            </a:r>
            <a:r>
              <a:rPr lang="en-US" sz="2000" dirty="0" smtClean="0"/>
              <a:t> </a:t>
            </a:r>
            <a:r>
              <a:rPr lang="en-US" sz="2000" dirty="0" err="1" smtClean="0"/>
              <a:t>након</a:t>
            </a:r>
            <a:r>
              <a:rPr lang="en-US" sz="2000" dirty="0" smtClean="0"/>
              <a:t> </a:t>
            </a:r>
            <a:r>
              <a:rPr lang="en-US" sz="2000" dirty="0" err="1" smtClean="0"/>
              <a:t>временског</a:t>
            </a:r>
            <a:r>
              <a:rPr lang="en-US" sz="2000" dirty="0" smtClean="0"/>
              <a:t> </a:t>
            </a:r>
            <a:r>
              <a:rPr lang="en-US" sz="2000" dirty="0" err="1" smtClean="0"/>
              <a:t>периода</a:t>
            </a:r>
            <a:r>
              <a:rPr lang="en-US" sz="2000" dirty="0" smtClean="0"/>
              <a:t> </a:t>
            </a:r>
            <a:r>
              <a:rPr lang="en-US" sz="2000" dirty="0" err="1" smtClean="0"/>
              <a:t>од</a:t>
            </a:r>
            <a:r>
              <a:rPr lang="en-US" sz="2000" dirty="0" smtClean="0"/>
              <a:t> </a:t>
            </a:r>
            <a:r>
              <a:rPr lang="en-US" sz="2000" dirty="0" err="1" smtClean="0"/>
              <a:t>једне</a:t>
            </a:r>
            <a:r>
              <a:rPr lang="en-US" sz="2000" dirty="0" smtClean="0"/>
              <a:t> и </a:t>
            </a:r>
            <a:r>
              <a:rPr lang="en-US" sz="2000" dirty="0" err="1" smtClean="0"/>
              <a:t>од</a:t>
            </a:r>
            <a:r>
              <a:rPr lang="en-US" sz="2000" dirty="0" smtClean="0"/>
              <a:t> </a:t>
            </a:r>
            <a:r>
              <a:rPr lang="en-US" sz="2000" dirty="0" err="1" smtClean="0"/>
              <a:t>две</a:t>
            </a:r>
            <a:r>
              <a:rPr lang="en-US" sz="2000" dirty="0" smtClean="0"/>
              <a:t> </a:t>
            </a:r>
            <a:r>
              <a:rPr lang="en-US" sz="2000" dirty="0" err="1" smtClean="0"/>
              <a:t>године</a:t>
            </a:r>
            <a:r>
              <a:rPr lang="en-US" sz="2000" dirty="0" smtClean="0"/>
              <a:t>, </a:t>
            </a:r>
            <a:r>
              <a:rPr lang="en-US" sz="2000" dirty="0" err="1" smtClean="0"/>
              <a:t>када</a:t>
            </a:r>
            <a:r>
              <a:rPr lang="en-US" sz="2000" dirty="0" smtClean="0"/>
              <a:t> </a:t>
            </a:r>
            <a:r>
              <a:rPr lang="en-US" sz="2000" dirty="0" err="1" smtClean="0"/>
              <a:t>база</a:t>
            </a:r>
            <a:r>
              <a:rPr lang="en-US" sz="2000" dirty="0" smtClean="0"/>
              <a:t> </a:t>
            </a:r>
            <a:r>
              <a:rPr lang="en-US" sz="2000" dirty="0" err="1" smtClean="0"/>
              <a:t>података</a:t>
            </a:r>
            <a:r>
              <a:rPr lang="en-US" sz="2000" dirty="0" smtClean="0"/>
              <a:t> о </a:t>
            </a:r>
            <a:r>
              <a:rPr lang="en-US" sz="2000" dirty="0" err="1" smtClean="0"/>
              <a:t>регистрованим</a:t>
            </a:r>
            <a:r>
              <a:rPr lang="en-US" sz="2000" dirty="0" smtClean="0"/>
              <a:t> КП </a:t>
            </a:r>
            <a:r>
              <a:rPr lang="en-US" sz="2000" dirty="0" err="1" smtClean="0"/>
              <a:t>буде</a:t>
            </a:r>
            <a:r>
              <a:rPr lang="en-US" sz="2000" dirty="0" smtClean="0"/>
              <a:t> </a:t>
            </a:r>
            <a:r>
              <a:rPr lang="en-US" sz="2000" dirty="0" err="1" smtClean="0"/>
              <a:t>довољно</a:t>
            </a:r>
            <a:r>
              <a:rPr lang="en-US" sz="2000" dirty="0" smtClean="0"/>
              <a:t> </a:t>
            </a:r>
            <a:r>
              <a:rPr lang="en-US" sz="2000" dirty="0" err="1" smtClean="0"/>
              <a:t>велика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прецизније</a:t>
            </a:r>
            <a:r>
              <a:rPr lang="en-US" sz="2000" dirty="0" smtClean="0"/>
              <a:t> </a:t>
            </a:r>
            <a:r>
              <a:rPr lang="en-US" sz="2000" dirty="0" err="1" smtClean="0"/>
              <a:t>статистичке</a:t>
            </a:r>
            <a:r>
              <a:rPr lang="en-US" sz="2000" dirty="0" smtClean="0"/>
              <a:t> </a:t>
            </a:r>
            <a:r>
              <a:rPr lang="en-US" sz="2000" dirty="0" err="1" smtClean="0"/>
              <a:t>анализе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551384" y="1124744"/>
            <a:ext cx="5904656" cy="1323439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 smtClean="0"/>
              <a:t>П</a:t>
            </a:r>
            <a:r>
              <a:rPr lang="en-US" sz="2000" dirty="0" err="1" smtClean="0"/>
              <a:t>отребно</a:t>
            </a:r>
            <a:r>
              <a:rPr lang="en-US" sz="2000" dirty="0" smtClean="0"/>
              <a:t> </a:t>
            </a:r>
            <a:r>
              <a:rPr lang="sr-Cyrl-RS" sz="2000" dirty="0" smtClean="0"/>
              <a:t>је </a:t>
            </a:r>
            <a:r>
              <a:rPr lang="en-US" sz="2000" dirty="0" err="1" smtClean="0"/>
              <a:t>вршити</a:t>
            </a:r>
            <a:r>
              <a:rPr lang="en-US" sz="2000" dirty="0" smtClean="0"/>
              <a:t> </a:t>
            </a:r>
            <a:r>
              <a:rPr lang="en-US" sz="2000" dirty="0" err="1" smtClean="0"/>
              <a:t>посебна</a:t>
            </a:r>
            <a:r>
              <a:rPr lang="en-US" sz="2000" dirty="0" smtClean="0"/>
              <a:t> </a:t>
            </a:r>
            <a:r>
              <a:rPr lang="en-US" sz="2000" dirty="0" err="1" smtClean="0"/>
              <a:t>мерења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произведене</a:t>
            </a:r>
            <a:r>
              <a:rPr lang="en-US" sz="2000" dirty="0" smtClean="0"/>
              <a:t> </a:t>
            </a:r>
            <a:r>
              <a:rPr lang="en-US" sz="2000" dirty="0" err="1" smtClean="0"/>
              <a:t>електричне</a:t>
            </a:r>
            <a:r>
              <a:rPr lang="en-US" sz="2000" dirty="0" smtClean="0"/>
              <a:t> </a:t>
            </a:r>
            <a:r>
              <a:rPr lang="en-US" sz="2000" dirty="0" err="1" smtClean="0"/>
              <a:t>енергије</a:t>
            </a:r>
            <a:r>
              <a:rPr lang="en-US" sz="2000" dirty="0" smtClean="0"/>
              <a:t> КП </a:t>
            </a:r>
            <a:r>
              <a:rPr lang="en-US" sz="2000" dirty="0" err="1" smtClean="0"/>
              <a:t>ради</a:t>
            </a:r>
            <a:r>
              <a:rPr lang="en-US" sz="2000" dirty="0" smtClean="0"/>
              <a:t> </a:t>
            </a:r>
            <a:r>
              <a:rPr lang="en-US" sz="2000" dirty="0" err="1" smtClean="0"/>
              <a:t>тачнијег</a:t>
            </a:r>
            <a:r>
              <a:rPr lang="en-US" sz="2000" dirty="0" smtClean="0"/>
              <a:t> </a:t>
            </a:r>
            <a:r>
              <a:rPr lang="en-US" sz="2000" dirty="0" err="1" smtClean="0"/>
              <a:t>праћења</a:t>
            </a:r>
            <a:r>
              <a:rPr lang="en-US" sz="2000" dirty="0" smtClean="0"/>
              <a:t> </a:t>
            </a:r>
            <a:r>
              <a:rPr lang="en-US" sz="2000" dirty="0" err="1" smtClean="0"/>
              <a:t>рада</a:t>
            </a:r>
            <a:r>
              <a:rPr lang="en-US" sz="2000" dirty="0" smtClean="0"/>
              <a:t> КП и </a:t>
            </a:r>
            <a:r>
              <a:rPr lang="en-US" sz="2000" dirty="0" err="1" smtClean="0"/>
              <a:t>тачније</a:t>
            </a:r>
            <a:r>
              <a:rPr lang="en-US" sz="2000" dirty="0" smtClean="0"/>
              <a:t> </a:t>
            </a:r>
            <a:r>
              <a:rPr lang="en-US" sz="2000" dirty="0" err="1" smtClean="0"/>
              <a:t>процене</a:t>
            </a:r>
            <a:r>
              <a:rPr lang="en-US" sz="2000" dirty="0" smtClean="0"/>
              <a:t> </a:t>
            </a:r>
            <a:r>
              <a:rPr lang="en-US" sz="2000" dirty="0" err="1" smtClean="0"/>
              <a:t>утицаја</a:t>
            </a:r>
            <a:r>
              <a:rPr lang="en-US" sz="2000" dirty="0" smtClean="0"/>
              <a:t> КП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дистрибутивни</a:t>
            </a:r>
            <a:r>
              <a:rPr lang="en-US" sz="2000" dirty="0" smtClean="0"/>
              <a:t> </a:t>
            </a:r>
            <a:r>
              <a:rPr lang="en-US" sz="2000" dirty="0" err="1" smtClean="0"/>
              <a:t>систем</a:t>
            </a:r>
            <a:endParaRPr lang="en-US" sz="2000" dirty="0"/>
          </a:p>
        </p:txBody>
      </p:sp>
      <p:sp>
        <p:nvSpPr>
          <p:cNvPr id="24" name="Rectangle 23"/>
          <p:cNvSpPr/>
          <p:nvPr/>
        </p:nvSpPr>
        <p:spPr>
          <a:xfrm>
            <a:off x="5375920" y="4221088"/>
            <a:ext cx="6096000" cy="1938992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just"/>
            <a:r>
              <a:rPr lang="sr-Cyrl-BA" sz="2000" dirty="0" smtClean="0"/>
              <a:t>Може се закључити да Правила о раду дистрибутивног система прописују строже услове у односу на VDE стандард и да би један купац-произвођач пре испунио критеријуме дефинисане VDE стандардом, него Правилима о раду дистрибутивног система.</a:t>
            </a:r>
            <a:endParaRPr lang="en-US" sz="2000" dirty="0"/>
          </a:p>
        </p:txBody>
      </p:sp>
      <p:sp>
        <p:nvSpPr>
          <p:cNvPr id="26" name="Rectangle 25"/>
          <p:cNvSpPr/>
          <p:nvPr/>
        </p:nvSpPr>
        <p:spPr>
          <a:xfrm>
            <a:off x="839416" y="3717032"/>
            <a:ext cx="5904656" cy="2246769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основу</a:t>
            </a:r>
            <a:r>
              <a:rPr lang="en-US" sz="2000" dirty="0" smtClean="0"/>
              <a:t> </a:t>
            </a:r>
            <a:r>
              <a:rPr lang="en-US" sz="2000" dirty="0" err="1" smtClean="0"/>
              <a:t>спроведених</a:t>
            </a:r>
            <a:r>
              <a:rPr lang="en-US" sz="2000" dirty="0" smtClean="0"/>
              <a:t> </a:t>
            </a:r>
            <a:r>
              <a:rPr lang="en-US" sz="2000" dirty="0" err="1" smtClean="0"/>
              <a:t>анализа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изабраној</a:t>
            </a:r>
            <a:r>
              <a:rPr lang="en-US" sz="2000" dirty="0" smtClean="0"/>
              <a:t> </a:t>
            </a:r>
            <a:r>
              <a:rPr lang="en-US" sz="2000" dirty="0" err="1" smtClean="0"/>
              <a:t>руралној</a:t>
            </a:r>
            <a:r>
              <a:rPr lang="en-US" sz="2000" dirty="0" smtClean="0"/>
              <a:t> </a:t>
            </a:r>
            <a:r>
              <a:rPr lang="en-US" sz="2000" dirty="0" err="1" smtClean="0"/>
              <a:t>мрежи</a:t>
            </a:r>
            <a:r>
              <a:rPr lang="en-US" sz="2000" dirty="0" smtClean="0"/>
              <a:t> </a:t>
            </a:r>
            <a:r>
              <a:rPr lang="en-US" sz="2000" dirty="0" err="1" smtClean="0"/>
              <a:t>Доње</a:t>
            </a:r>
            <a:r>
              <a:rPr lang="en-US" sz="2000" dirty="0" smtClean="0"/>
              <a:t> </a:t>
            </a:r>
            <a:r>
              <a:rPr lang="en-US" sz="2000" dirty="0" err="1" smtClean="0"/>
              <a:t>Грбице</a:t>
            </a:r>
            <a:r>
              <a:rPr lang="en-US" sz="2000" dirty="0" smtClean="0"/>
              <a:t> </a:t>
            </a:r>
            <a:r>
              <a:rPr lang="en-US" sz="2000" dirty="0" err="1" smtClean="0"/>
              <a:t>показује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,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је</a:t>
            </a:r>
            <a:r>
              <a:rPr lang="en-US" sz="2000" dirty="0" smtClean="0"/>
              <a:t> </a:t>
            </a:r>
            <a:r>
              <a:rPr lang="en-US" sz="2000" dirty="0" err="1" smtClean="0"/>
              <a:t>најједноставније</a:t>
            </a:r>
            <a:r>
              <a:rPr lang="en-US" sz="2000" dirty="0" smtClean="0"/>
              <a:t> и </a:t>
            </a:r>
            <a:r>
              <a:rPr lang="en-US" sz="2000" dirty="0" err="1" smtClean="0"/>
              <a:t>најефикасније</a:t>
            </a:r>
            <a:r>
              <a:rPr lang="en-US" sz="2000" dirty="0" smtClean="0"/>
              <a:t> </a:t>
            </a:r>
            <a:r>
              <a:rPr lang="en-US" sz="2000" dirty="0" err="1" smtClean="0"/>
              <a:t>решење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повећање</a:t>
            </a:r>
            <a:r>
              <a:rPr lang="en-US" sz="2000" dirty="0" smtClean="0"/>
              <a:t> </a:t>
            </a:r>
            <a:r>
              <a:rPr lang="en-US" sz="2000" dirty="0" err="1" smtClean="0"/>
              <a:t>капацитета</a:t>
            </a:r>
            <a:r>
              <a:rPr lang="en-US" sz="2000" dirty="0" smtClean="0"/>
              <a:t> </a:t>
            </a:r>
            <a:r>
              <a:rPr lang="en-US" sz="2000" dirty="0" err="1" smtClean="0"/>
              <a:t>мреже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пријем</a:t>
            </a:r>
            <a:r>
              <a:rPr lang="en-US" sz="2000" dirty="0" smtClean="0"/>
              <a:t> </a:t>
            </a:r>
            <a:r>
              <a:rPr lang="en-US" sz="2000" dirty="0" err="1" smtClean="0"/>
              <a:t>већег</a:t>
            </a:r>
            <a:r>
              <a:rPr lang="en-US" sz="2000" dirty="0" smtClean="0"/>
              <a:t> </a:t>
            </a:r>
            <a:r>
              <a:rPr lang="en-US" sz="2000" dirty="0" err="1" smtClean="0"/>
              <a:t>удела</a:t>
            </a:r>
            <a:r>
              <a:rPr lang="en-US" sz="2000" dirty="0" smtClean="0"/>
              <a:t> PV </a:t>
            </a:r>
            <a:r>
              <a:rPr lang="en-US" sz="2000" dirty="0" err="1" smtClean="0"/>
              <a:t>производње</a:t>
            </a:r>
            <a:r>
              <a:rPr lang="en-US" sz="2000" dirty="0" smtClean="0"/>
              <a:t> </a:t>
            </a:r>
            <a:r>
              <a:rPr lang="en-US" sz="2000" dirty="0" err="1" smtClean="0"/>
              <a:t>ограничење</a:t>
            </a:r>
            <a:r>
              <a:rPr lang="en-US" sz="2000" dirty="0" smtClean="0"/>
              <a:t> </a:t>
            </a:r>
            <a:r>
              <a:rPr lang="en-US" sz="2000" dirty="0" err="1" smtClean="0"/>
              <a:t>снаге</a:t>
            </a:r>
            <a:r>
              <a:rPr lang="en-US" sz="2000" dirty="0" smtClean="0"/>
              <a:t> </a:t>
            </a:r>
            <a:r>
              <a:rPr lang="en-US" sz="2000" dirty="0" err="1" smtClean="0"/>
              <a:t>производног</a:t>
            </a:r>
            <a:r>
              <a:rPr lang="en-US" sz="2000" dirty="0" smtClean="0"/>
              <a:t> </a:t>
            </a:r>
            <a:r>
              <a:rPr lang="en-US" sz="2000" dirty="0" err="1" smtClean="0"/>
              <a:t>објекта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према</a:t>
            </a:r>
            <a:r>
              <a:rPr lang="en-US" sz="2000" dirty="0" smtClean="0"/>
              <a:t> </a:t>
            </a:r>
            <a:r>
              <a:rPr lang="en-US" sz="2000" dirty="0" err="1" smtClean="0"/>
              <a:t>годишњој</a:t>
            </a:r>
            <a:r>
              <a:rPr lang="en-US" sz="2000" dirty="0" smtClean="0"/>
              <a:t> </a:t>
            </a:r>
            <a:r>
              <a:rPr lang="en-US" sz="2000" dirty="0" err="1" smtClean="0"/>
              <a:t>потрошњи</a:t>
            </a:r>
            <a:r>
              <a:rPr lang="en-US" sz="2000" dirty="0" smtClean="0"/>
              <a:t> </a:t>
            </a:r>
            <a:r>
              <a:rPr lang="en-US" sz="2000" dirty="0" err="1" smtClean="0"/>
              <a:t>купаца-произвођача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6373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" presetClass="emph" presetSubtype="1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" presetClass="emph" presetSubtype="1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7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" presetClass="emph" presetSubtype="1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" presetClass="emph" presetSubtype="1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mph" presetSubtype="1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mph" presetSubtype="1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9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50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19" grpId="0" animBg="1"/>
      <p:bldP spid="19" grpId="1" animBg="1"/>
      <p:bldP spid="9" grpId="0" animBg="1"/>
      <p:bldP spid="9" grpId="1" animBg="1"/>
      <p:bldP spid="15" grpId="0" animBg="1"/>
      <p:bldP spid="15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0954" y="476672"/>
            <a:ext cx="6408712" cy="592832"/>
          </a:xfrm>
        </p:spPr>
        <p:txBody>
          <a:bodyPr>
            <a:normAutofit fontScale="90000"/>
          </a:bodyPr>
          <a:lstStyle/>
          <a:p>
            <a:pPr marL="182563" algn="r"/>
            <a:r>
              <a:rPr lang="sr-Cyrl-R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Хвала на пажњи.</a:t>
            </a:r>
            <a:endParaRPr lang="en-GB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4043E4D-4F7F-E822-F1B1-7B49ED1E24EC}"/>
              </a:ext>
            </a:extLst>
          </p:cNvPr>
          <p:cNvGrpSpPr/>
          <p:nvPr/>
        </p:nvGrpSpPr>
        <p:grpSpPr>
          <a:xfrm>
            <a:off x="407371" y="6277744"/>
            <a:ext cx="11377258" cy="392415"/>
            <a:chOff x="407372" y="332656"/>
            <a:chExt cx="11377258" cy="392415"/>
          </a:xfrm>
        </p:grpSpPr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9592B899-05EE-DE15-2CB5-BA931D06C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72" y="332656"/>
              <a:ext cx="733045" cy="360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6797937-A9BE-D7BB-221D-CECE4B0D3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14" y="332656"/>
              <a:ext cx="95846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A861E744-BF01-852A-40AA-8AAA85218030}"/>
                </a:ext>
              </a:extLst>
            </p:cNvPr>
            <p:cNvSpPr txBox="1"/>
            <p:nvPr/>
          </p:nvSpPr>
          <p:spPr>
            <a:xfrm>
              <a:off x="4167904" y="332656"/>
              <a:ext cx="7616726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Стручни скуп о</a:t>
              </a:r>
              <a:r>
                <a:rPr lang="sr-Latn-RS" sz="105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sr-Cyrl-RS" sz="1050" b="1" spc="5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прикључењу обновљивих извора на нисконапонску и средњенапонску дистрибутивну мрежу</a:t>
              </a:r>
              <a:endParaRPr lang="sr-Latn-R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/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Привредна комора Србије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београд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Cyrl-RS" sz="900" cap="small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Ресавска 15, Сала 1, приземље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sr-Latn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12. </a:t>
              </a:r>
              <a:r>
                <a:rPr lang="sr-Cyrl-RS" sz="900" cap="small" spc="50" dirty="0">
                  <a:solidFill>
                    <a:srgbClr val="595959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октобар 2023. година</a:t>
              </a:r>
              <a:endParaRPr lang="sr-Latn-R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400256" y="1556792"/>
            <a:ext cx="3168352" cy="1371600"/>
          </a:xfrm>
        </p:spPr>
        <p:txBody>
          <a:bodyPr>
            <a:normAutofit/>
          </a:bodyPr>
          <a:lstStyle/>
          <a:p>
            <a:r>
              <a:rPr lang="sr-Cyrl-RS" sz="2400" dirty="0" smtClean="0">
                <a:solidFill>
                  <a:srgbClr val="8686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Горан Добрић, доцент</a:t>
            </a:r>
          </a:p>
          <a:p>
            <a:r>
              <a:rPr lang="en-US" sz="2400" dirty="0" smtClean="0">
                <a:solidFill>
                  <a:srgbClr val="8686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dobric@etf.rs</a:t>
            </a:r>
            <a:endParaRPr lang="sr-Latn-RS" sz="2400" dirty="0" smtClean="0">
              <a:solidFill>
                <a:srgbClr val="8686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2264" y="2780928"/>
            <a:ext cx="3046125" cy="105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0" y="0"/>
            <a:ext cx="6912768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Интеграција купаца-произвођача у дистрибутивни систем Републике Србије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51384" y="1052736"/>
          <a:ext cx="6336704" cy="5117084"/>
        </p:xfrm>
        <a:graphic>
          <a:graphicData uri="http://schemas.openxmlformats.org/drawingml/2006/table">
            <a:tbl>
              <a:tblPr/>
              <a:tblGrid>
                <a:gridCol w="6336704"/>
              </a:tblGrid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Антонијевић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Владимир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асистент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др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Добрић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Горан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доцент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Жарковић Милета, ванредни професор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Јевтић Милица, асистент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Јечменица Милош, доцент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Крстивојевић Јелисавета, доцент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Лазовић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Ђорђе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асистент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Микуловић Јован, редовни професор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Савић Александар, ванредни професор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Стојановић Зоран, редовни професор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Трифуновић Јован, ванредни професор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др Хаџиефендић Неџад, виши лабораторијски инжењер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Џодић Кристина, асистент</a:t>
                      </a: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др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Шошић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Дарко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ванредни</a:t>
                      </a: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Times New Roman"/>
                        </a:rPr>
                        <a:t>професор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42545" marR="42545" marT="42545" marB="42545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3345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2722</TotalTime>
  <Words>4896</Words>
  <Application>Microsoft Office PowerPoint</Application>
  <PresentationFormat>Custom</PresentationFormat>
  <Paragraphs>853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Интеграција купаца-произвођача у дистрибутивни систем Републике Србије</vt:lpstr>
      <vt:lpstr>Садржај</vt:lpstr>
      <vt:lpstr>Преглед тренутног стања ЕДС са аспекта купаца-произвођача </vt:lpstr>
      <vt:lpstr>Преглед тренутног стања ЕДС са аспекта купаца-произвођача – енергетски показатељи ЕДС </vt:lpstr>
      <vt:lpstr>Преглед тренутног стања ЕДС са аспекта купаца-произвођача – типске и изабране дистрибутивне мреже</vt:lpstr>
      <vt:lpstr>Преглед тренутног стања ЕДС са аспекта купаца-произвођача – Статистичка анализа регистрованих купаца-произвођача у ЕДС </vt:lpstr>
      <vt:lpstr>Преглед тренутног стања ЕДС са аспекта купаца-произвођача – Статистичка анализа регистрованих купаца-произвођача у ЕДС </vt:lpstr>
      <vt:lpstr>Преглед тренутног стања ЕДС са аспекта купаца-произвођача – Статистичка анализа регистрованих купаца-произвођача у ЕДС</vt:lpstr>
      <vt:lpstr>Преглед тренутног стања ЕДС са аспекта купаца-произвођача – Искуства у раду ЕДС са повећаним уделом купаца-произвођача</vt:lpstr>
      <vt:lpstr>Преглед тренутног стања ЕДС са аспекта купаца-произвођача – Искуства у раду ЕДС са повећаним уделом купаца-произвођача</vt:lpstr>
      <vt:lpstr>Преглед тренутног стања ЕДС са аспекта купаца-произвођача – Искуства у раду ЕДС са повећаним уделом купаца-произвођача</vt:lpstr>
      <vt:lpstr>Садржај</vt:lpstr>
      <vt:lpstr>Методологија моделовања потрошње и производње купаца-произвођача </vt:lpstr>
      <vt:lpstr>Методологија моделовања потрошње и производње купаца-произвођача - Дијаграми потрошње </vt:lpstr>
      <vt:lpstr>Методологија моделовања потрошње и производње купаца-произвођача - Дијаграми производње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Методологија моделовања потрошње и производње купаца-произвођача – алгоритам прорачуна</vt:lpstr>
      <vt:lpstr>Садржај</vt:lpstr>
      <vt:lpstr>Анализа утицаја прикључења купаца-произвођача на дистрибутивну мрежу – критични режим</vt:lpstr>
      <vt:lpstr>Анализа утицаја прикључења купаца-произвођача на дистрибутивну мрежу – реални режим (лето)</vt:lpstr>
      <vt:lpstr>Садржај</vt:lpstr>
      <vt:lpstr>Услови за прикључење купаца-произвођача на дистрибутивну мрежу</vt:lpstr>
      <vt:lpstr>Садржај</vt:lpstr>
      <vt:lpstr>Методе за повећање капацитета дистрибутивне мреже за PV пенетрацију – Hosting Capacity</vt:lpstr>
      <vt:lpstr>Методе за повећање капацитета дистрибутивне мреже за PV пенетрацију – Hosting Capacity</vt:lpstr>
      <vt:lpstr>Закључак</vt:lpstr>
      <vt:lpstr>Хвала на пажњи.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НАСЛОВ ПРЕЗЕНТАЦИЈЕ</dc:title>
  <dc:creator>Marko</dc:creator>
  <cp:lastModifiedBy>goran</cp:lastModifiedBy>
  <cp:revision>13</cp:revision>
  <dcterms:created xsi:type="dcterms:W3CDTF">2019-07-02T13:19:32Z</dcterms:created>
  <dcterms:modified xsi:type="dcterms:W3CDTF">2023-10-12T05:24:29Z</dcterms:modified>
</cp:coreProperties>
</file>